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271459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57301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584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1949437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6745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339157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109736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284090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186230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200854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288978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59301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273886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160926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160205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7BB9CA1-BC08-4C11-B170-7A247CE6E3DC}" type="datetimeFigureOut">
              <a:rPr lang="it-IT" smtClean="0"/>
              <a:pPr/>
              <a:t>23/11/2017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B64F0D1-E47F-44EF-8888-534D0AA3E72B}" type="slidenum">
              <a:rPr lang="it-IT" smtClean="0"/>
              <a:pPr/>
              <a:t>‹N›</a:t>
            </a:fld>
            <a:endParaRPr lang="it-IT"/>
          </a:p>
        </p:txBody>
      </p:sp>
    </p:spTree>
    <p:extLst>
      <p:ext uri="{BB962C8B-B14F-4D97-AF65-F5344CB8AC3E}">
        <p14:creationId xmlns:p14="http://schemas.microsoft.com/office/powerpoint/2010/main" val="315256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BB9CA1-BC08-4C11-B170-7A247CE6E3DC}" type="datetimeFigureOut">
              <a:rPr lang="it-IT" smtClean="0"/>
              <a:pPr/>
              <a:t>23/11/2017</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64F0D1-E47F-44EF-8888-534D0AA3E72B}" type="slidenum">
              <a:rPr lang="it-IT" smtClean="0"/>
              <a:pPr/>
              <a:t>‹N›</a:t>
            </a:fld>
            <a:endParaRPr lang="it-IT"/>
          </a:p>
        </p:txBody>
      </p:sp>
    </p:spTree>
    <p:extLst>
      <p:ext uri="{BB962C8B-B14F-4D97-AF65-F5344CB8AC3E}">
        <p14:creationId xmlns:p14="http://schemas.microsoft.com/office/powerpoint/2010/main" val="1170290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35856" y="228003"/>
            <a:ext cx="7766936" cy="1646302"/>
          </a:xfrm>
        </p:spPr>
        <p:txBody>
          <a:bodyPr/>
          <a:lstStyle/>
          <a:p>
            <a:r>
              <a:rPr lang="it-IT" dirty="0" smtClean="0"/>
              <a:t>Il </a:t>
            </a:r>
            <a:r>
              <a:rPr lang="it-IT" dirty="0" err="1" smtClean="0"/>
              <a:t>femminicidio</a:t>
            </a:r>
            <a:r>
              <a:rPr lang="it-IT" dirty="0" smtClean="0"/>
              <a:t> e la     violenza sulle donne </a:t>
            </a:r>
            <a:endParaRPr lang="it-IT" dirty="0"/>
          </a:p>
        </p:txBody>
      </p:sp>
      <p:sp>
        <p:nvSpPr>
          <p:cNvPr id="3" name="Sottotitolo 2"/>
          <p:cNvSpPr>
            <a:spLocks noGrp="1"/>
          </p:cNvSpPr>
          <p:nvPr>
            <p:ph type="subTitle" idx="1"/>
          </p:nvPr>
        </p:nvSpPr>
        <p:spPr>
          <a:xfrm>
            <a:off x="2233998" y="3896287"/>
            <a:ext cx="7766936" cy="1096899"/>
          </a:xfrm>
        </p:spPr>
        <p:txBody>
          <a:bodyPr>
            <a:normAutofit/>
          </a:bodyPr>
          <a:lstStyle/>
          <a:p>
            <a:r>
              <a:rPr lang="it-IT" sz="2800" dirty="0" smtClean="0"/>
              <a:t>Teresa </a:t>
            </a:r>
            <a:r>
              <a:rPr lang="it-IT" sz="2800" dirty="0" err="1" smtClean="0"/>
              <a:t>Ciraolo</a:t>
            </a:r>
            <a:r>
              <a:rPr lang="it-IT" sz="2800" dirty="0" smtClean="0"/>
              <a:t> 3 H</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07" y="2326256"/>
            <a:ext cx="5905500" cy="3810000"/>
          </a:xfrm>
          <a:prstGeom prst="rect">
            <a:avLst/>
          </a:prstGeom>
          <a:ln>
            <a:noFill/>
          </a:ln>
          <a:effectLst>
            <a:softEdge rad="112500"/>
          </a:effectLst>
        </p:spPr>
      </p:pic>
    </p:spTree>
    <p:extLst>
      <p:ext uri="{BB962C8B-B14F-4D97-AF65-F5344CB8AC3E}">
        <p14:creationId xmlns:p14="http://schemas.microsoft.com/office/powerpoint/2010/main" val="557861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8792" y="327804"/>
            <a:ext cx="7599872" cy="707886"/>
          </a:xfrm>
          <a:prstGeom prst="rect">
            <a:avLst/>
          </a:prstGeom>
          <a:noFill/>
        </p:spPr>
        <p:txBody>
          <a:bodyPr wrap="square" rtlCol="0">
            <a:spAutoFit/>
          </a:bodyPr>
          <a:lstStyle/>
          <a:p>
            <a:r>
              <a:rPr lang="it-IT" sz="4000" dirty="0" smtClean="0">
                <a:solidFill>
                  <a:schemeClr val="accent1"/>
                </a:solidFill>
              </a:rPr>
              <a:t>Cos’è il </a:t>
            </a:r>
            <a:r>
              <a:rPr lang="it-IT" sz="4000" dirty="0" err="1" smtClean="0">
                <a:solidFill>
                  <a:schemeClr val="accent1"/>
                </a:solidFill>
              </a:rPr>
              <a:t>femminicidio</a:t>
            </a:r>
            <a:r>
              <a:rPr lang="it-IT" sz="4000" dirty="0" smtClean="0">
                <a:solidFill>
                  <a:schemeClr val="accent1"/>
                </a:solidFill>
              </a:rPr>
              <a:t>?</a:t>
            </a:r>
            <a:endParaRPr lang="it-IT" sz="4000" dirty="0">
              <a:solidFill>
                <a:schemeClr val="accent1"/>
              </a:solidFill>
            </a:endParaRPr>
          </a:p>
        </p:txBody>
      </p:sp>
      <p:sp>
        <p:nvSpPr>
          <p:cNvPr id="4" name="CasellaDiTesto 3"/>
          <p:cNvSpPr txBox="1"/>
          <p:nvPr/>
        </p:nvSpPr>
        <p:spPr>
          <a:xfrm>
            <a:off x="258792" y="1121436"/>
            <a:ext cx="9256144" cy="1015663"/>
          </a:xfrm>
          <a:prstGeom prst="rect">
            <a:avLst/>
          </a:prstGeom>
          <a:noFill/>
        </p:spPr>
        <p:txBody>
          <a:bodyPr wrap="square" rtlCol="0">
            <a:spAutoFit/>
          </a:bodyPr>
          <a:lstStyle/>
          <a:p>
            <a:r>
              <a:rPr lang="it-IT" sz="2000" dirty="0"/>
              <a:t>Il </a:t>
            </a:r>
            <a:r>
              <a:rPr lang="it-IT" sz="2000" dirty="0" err="1"/>
              <a:t>femminicidio</a:t>
            </a:r>
            <a:r>
              <a:rPr lang="it-IT" sz="2000" dirty="0"/>
              <a:t> è un termine usato per identificare una violenza di genere che ha come oggetto </a:t>
            </a:r>
            <a:r>
              <a:rPr lang="it-IT" sz="2000"/>
              <a:t>le </a:t>
            </a:r>
            <a:r>
              <a:rPr lang="it-IT" sz="2000" smtClean="0"/>
              <a:t>donne, </a:t>
            </a:r>
            <a:r>
              <a:rPr lang="it-IT" sz="2000" dirty="0"/>
              <a:t>ed è considerato un crimine brutale, solo da poco tempo identificato come una vera e propria violazione dei diritti umani.</a:t>
            </a:r>
          </a:p>
        </p:txBody>
      </p:sp>
      <p:sp>
        <p:nvSpPr>
          <p:cNvPr id="5" name="CasellaDiTesto 4"/>
          <p:cNvSpPr txBox="1"/>
          <p:nvPr/>
        </p:nvSpPr>
        <p:spPr>
          <a:xfrm>
            <a:off x="6530197" y="2389516"/>
            <a:ext cx="3730924" cy="4247317"/>
          </a:xfrm>
          <a:prstGeom prst="rect">
            <a:avLst/>
          </a:prstGeom>
          <a:noFill/>
        </p:spPr>
        <p:txBody>
          <a:bodyPr wrap="square" rtlCol="0">
            <a:spAutoFit/>
          </a:bodyPr>
          <a:lstStyle/>
          <a:p>
            <a:r>
              <a:rPr lang="it-IT" dirty="0" smtClean="0"/>
              <a:t>Il </a:t>
            </a:r>
            <a:r>
              <a:rPr lang="it-IT" dirty="0"/>
              <a:t>fenomeno della violenza maschile sulle donne è un argomento molto importante e delicato, erroneamente </a:t>
            </a:r>
            <a:r>
              <a:rPr lang="it-IT" dirty="0" smtClean="0"/>
              <a:t>considerato come qualcosa che non ci </a:t>
            </a:r>
            <a:r>
              <a:rPr lang="it-IT" dirty="0"/>
              <a:t>riguarda più. Basta prendere in considerazione la nostra </a:t>
            </a:r>
            <a:r>
              <a:rPr lang="it-IT" dirty="0" smtClean="0"/>
              <a:t>terra: </a:t>
            </a:r>
            <a:r>
              <a:rPr lang="it-IT" dirty="0"/>
              <a:t>in Italia, infatti, fino a non molti anni fa, l'uomo che uccideva la moglie o la fidanzata "per gelosia" poteva contare su </a:t>
            </a:r>
            <a:r>
              <a:rPr lang="it-IT" dirty="0" smtClean="0"/>
              <a:t>un’attenuante </a:t>
            </a:r>
            <a:r>
              <a:rPr lang="it-IT" dirty="0"/>
              <a:t>giuridica: il movente "d'onore", grazie </a:t>
            </a:r>
            <a:r>
              <a:rPr lang="it-IT" dirty="0" smtClean="0"/>
              <a:t>al </a:t>
            </a:r>
            <a:r>
              <a:rPr lang="it-IT" dirty="0"/>
              <a:t>quale se la cavava con pochi anni di prigione. </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78" y="2596551"/>
            <a:ext cx="5952228" cy="3476446"/>
          </a:xfrm>
          <a:prstGeom prst="rect">
            <a:avLst/>
          </a:prstGeom>
          <a:ln>
            <a:noFill/>
          </a:ln>
          <a:effectLst>
            <a:softEdge rad="112500"/>
          </a:effectLst>
        </p:spPr>
      </p:pic>
    </p:spTree>
    <p:extLst>
      <p:ext uri="{BB962C8B-B14F-4D97-AF65-F5344CB8AC3E}">
        <p14:creationId xmlns:p14="http://schemas.microsoft.com/office/powerpoint/2010/main" val="37138565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0936" y="500332"/>
            <a:ext cx="9877245" cy="707886"/>
          </a:xfrm>
          <a:prstGeom prst="rect">
            <a:avLst/>
          </a:prstGeom>
          <a:noFill/>
        </p:spPr>
        <p:txBody>
          <a:bodyPr wrap="square" rtlCol="0">
            <a:spAutoFit/>
          </a:bodyPr>
          <a:lstStyle/>
          <a:p>
            <a:r>
              <a:rPr lang="it-IT" sz="4000" dirty="0" smtClean="0">
                <a:solidFill>
                  <a:schemeClr val="accent1"/>
                </a:solidFill>
              </a:rPr>
              <a:t>Quali sono i vari tipi di violenza?</a:t>
            </a:r>
            <a:endParaRPr lang="it-IT" sz="4000" dirty="0">
              <a:solidFill>
                <a:schemeClr val="accent1"/>
              </a:solidFill>
            </a:endParaRPr>
          </a:p>
        </p:txBody>
      </p:sp>
      <p:sp>
        <p:nvSpPr>
          <p:cNvPr id="4" name="CasellaDiTesto 3"/>
          <p:cNvSpPr txBox="1"/>
          <p:nvPr/>
        </p:nvSpPr>
        <p:spPr>
          <a:xfrm>
            <a:off x="370936" y="1950090"/>
            <a:ext cx="9169879" cy="3170099"/>
          </a:xfrm>
          <a:prstGeom prst="rect">
            <a:avLst/>
          </a:prstGeom>
          <a:noFill/>
        </p:spPr>
        <p:txBody>
          <a:bodyPr wrap="square" rtlCol="0">
            <a:spAutoFit/>
          </a:bodyPr>
          <a:lstStyle/>
          <a:p>
            <a:r>
              <a:rPr lang="it-IT" sz="2000" dirty="0"/>
              <a:t>Da diverse ricerche emerge che la violenza di genere si esprime su donne e minori in vari modi ed in tutti i </a:t>
            </a:r>
            <a:r>
              <a:rPr lang="it-IT" sz="2000" dirty="0" smtClean="0"/>
              <a:t>Paesi </a:t>
            </a:r>
            <a:r>
              <a:rPr lang="it-IT" sz="2000" dirty="0"/>
              <a:t>del </a:t>
            </a:r>
            <a:r>
              <a:rPr lang="it-IT" sz="2000" dirty="0" smtClean="0"/>
              <a:t>mondo:</a:t>
            </a:r>
          </a:p>
          <a:p>
            <a:pPr marL="342900" indent="-342900">
              <a:buFont typeface="Arial" panose="020B0604020202020204" pitchFamily="34" charset="0"/>
              <a:buChar char="•"/>
            </a:pPr>
            <a:r>
              <a:rPr lang="it-IT" sz="2000" dirty="0"/>
              <a:t>la violenza </a:t>
            </a:r>
            <a:r>
              <a:rPr lang="it-IT" sz="2000" dirty="0" smtClean="0"/>
              <a:t>domestica, esercitata </a:t>
            </a:r>
            <a:r>
              <a:rPr lang="it-IT" sz="2000" dirty="0"/>
              <a:t>soprattutto nell'ambito familiare o nella cerchia di conoscenti, attraverso minacce, maltrattamenti fisici e psicologici, atti persecutori o </a:t>
            </a:r>
            <a:r>
              <a:rPr lang="it-IT" sz="2000" dirty="0" err="1"/>
              <a:t>stalking</a:t>
            </a:r>
            <a:r>
              <a:rPr lang="it-IT" sz="2000" dirty="0"/>
              <a:t>, percosse, abusi sessuali, delitti </a:t>
            </a:r>
            <a:r>
              <a:rPr lang="it-IT" sz="2000" dirty="0" smtClean="0"/>
              <a:t>d'onore</a:t>
            </a:r>
          </a:p>
          <a:p>
            <a:pPr marL="342900" indent="-342900">
              <a:buFont typeface="Arial" panose="020B0604020202020204" pitchFamily="34" charset="0"/>
              <a:buChar char="•"/>
            </a:pPr>
            <a:r>
              <a:rPr lang="it-IT" sz="2000" dirty="0" smtClean="0"/>
              <a:t>la </a:t>
            </a:r>
            <a:r>
              <a:rPr lang="it-IT" sz="2000" dirty="0"/>
              <a:t>violenza </a:t>
            </a:r>
            <a:r>
              <a:rPr lang="it-IT" sz="2000" dirty="0" smtClean="0"/>
              <a:t>economica, </a:t>
            </a:r>
            <a:r>
              <a:rPr lang="it-IT" sz="2000" dirty="0"/>
              <a:t>che consiste nel controllo del denaro da parte del partner, nel divieto di intraprendere attività lavorative esterne all'ambiente domestico, al controllo delle proprietà e al divieto ad ogni iniziativa autonoma rispetto il patrimonio della donna. </a:t>
            </a:r>
            <a:endParaRPr lang="it-IT" sz="2000" dirty="0" smtClean="0"/>
          </a:p>
        </p:txBody>
      </p:sp>
    </p:spTree>
    <p:extLst>
      <p:ext uri="{BB962C8B-B14F-4D97-AF65-F5344CB8AC3E}">
        <p14:creationId xmlns:p14="http://schemas.microsoft.com/office/powerpoint/2010/main" val="1965578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8792" y="370936"/>
            <a:ext cx="8842076" cy="1323439"/>
          </a:xfrm>
          <a:prstGeom prst="rect">
            <a:avLst/>
          </a:prstGeom>
          <a:noFill/>
        </p:spPr>
        <p:txBody>
          <a:bodyPr wrap="square" rtlCol="0">
            <a:spAutoFit/>
          </a:bodyPr>
          <a:lstStyle/>
          <a:p>
            <a:r>
              <a:rPr lang="it-IT" sz="2000" dirty="0"/>
              <a:t>Ogni tre giorni, in Italia, una donna viene uccisa da un </a:t>
            </a:r>
            <a:r>
              <a:rPr lang="it-IT" sz="2000" dirty="0" smtClean="0"/>
              <a:t>marito, da </a:t>
            </a:r>
            <a:r>
              <a:rPr lang="it-IT" sz="2000" dirty="0"/>
              <a:t>un fidanzato, da un compagno o ex compagno di vita</a:t>
            </a:r>
            <a:r>
              <a:rPr lang="it-IT" sz="2000" dirty="0" smtClean="0"/>
              <a:t>. Si stima che circa il 35% delle donne nel mondo abbia subito, almeno una volta nella vita, questo tipo di violenze.</a:t>
            </a:r>
            <a:endParaRPr lang="it-IT" sz="20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33" y="1797894"/>
            <a:ext cx="4093235" cy="4809941"/>
          </a:xfrm>
          <a:prstGeom prst="rect">
            <a:avLst/>
          </a:prstGeom>
          <a:ln>
            <a:noFill/>
          </a:ln>
          <a:effectLst>
            <a:softEdge rad="112500"/>
          </a:effectLst>
        </p:spPr>
      </p:pic>
      <p:sp>
        <p:nvSpPr>
          <p:cNvPr id="6" name="CasellaDiTesto 5"/>
          <p:cNvSpPr txBox="1"/>
          <p:nvPr/>
        </p:nvSpPr>
        <p:spPr>
          <a:xfrm>
            <a:off x="4873925" y="2932981"/>
            <a:ext cx="4364966" cy="1938992"/>
          </a:xfrm>
          <a:prstGeom prst="rect">
            <a:avLst/>
          </a:prstGeom>
          <a:noFill/>
        </p:spPr>
        <p:txBody>
          <a:bodyPr wrap="square" rtlCol="0">
            <a:spAutoFit/>
          </a:bodyPr>
          <a:lstStyle/>
          <a:p>
            <a:r>
              <a:rPr lang="it-IT" sz="2000" dirty="0" smtClean="0"/>
              <a:t>Le conseguenze sono gravissime: fratture, malattie sessualmente trasmissibili, sterilità, gravidanze indesiderate, depressione, abuso di droghe e alcol, comportamento autolesionista, suicidio, omicidio… </a:t>
            </a:r>
            <a:endParaRPr lang="it-IT" sz="2000" dirty="0"/>
          </a:p>
        </p:txBody>
      </p:sp>
    </p:spTree>
    <p:extLst>
      <p:ext uri="{BB962C8B-B14F-4D97-AF65-F5344CB8AC3E}">
        <p14:creationId xmlns:p14="http://schemas.microsoft.com/office/powerpoint/2010/main" val="17058189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673" y="276045"/>
            <a:ext cx="8479766" cy="1323439"/>
          </a:xfrm>
          <a:prstGeom prst="rect">
            <a:avLst/>
          </a:prstGeom>
          <a:noFill/>
        </p:spPr>
        <p:txBody>
          <a:bodyPr wrap="square" rtlCol="0">
            <a:spAutoFit/>
          </a:bodyPr>
          <a:lstStyle/>
          <a:p>
            <a:r>
              <a:rPr lang="it-IT" sz="4000" dirty="0" smtClean="0">
                <a:solidFill>
                  <a:schemeClr val="accent1"/>
                </a:solidFill>
              </a:rPr>
              <a:t>Cosa spinge un uomo a compiere questi gesti?</a:t>
            </a:r>
          </a:p>
        </p:txBody>
      </p:sp>
      <p:sp>
        <p:nvSpPr>
          <p:cNvPr id="3" name="CasellaDiTesto 2"/>
          <p:cNvSpPr txBox="1"/>
          <p:nvPr/>
        </p:nvSpPr>
        <p:spPr>
          <a:xfrm>
            <a:off x="284673" y="1599484"/>
            <a:ext cx="5029200" cy="5016758"/>
          </a:xfrm>
          <a:prstGeom prst="rect">
            <a:avLst/>
          </a:prstGeom>
          <a:noFill/>
        </p:spPr>
        <p:txBody>
          <a:bodyPr wrap="square" rtlCol="0">
            <a:spAutoFit/>
          </a:bodyPr>
          <a:lstStyle/>
          <a:p>
            <a:r>
              <a:rPr lang="it-IT" sz="2000"/>
              <a:t>La domanda sorge spontanea, anche se la risposta spesso ci lascia attoniti: perché un uomo arriva ad ammazzare la sua compagna, la madre dei suoi figli, accecato dall’ira, dalla rabbia o dalla gelosia? Come può un uomo che ha amato spingersi così oltre? Per quanto banale, la risposta più semplice sembrerebbe essere anche la più efficace: da un lato c’è la forte insicurezza, la paura della perdita e dell’abbandono da parte di un uomo che non si fa fatica a definire debole, dall’altro c’è l’impotenza, lo smarrimento, la sottomissione di una donna che non riesce a trovare il coraggio di ribellarsi.</a:t>
            </a:r>
            <a:endParaRPr lang="it-IT" sz="20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874" y="2130726"/>
            <a:ext cx="5727938" cy="3476444"/>
          </a:xfrm>
          <a:prstGeom prst="rect">
            <a:avLst/>
          </a:prstGeom>
          <a:ln>
            <a:noFill/>
          </a:ln>
          <a:effectLst>
            <a:softEdge rad="112500"/>
          </a:effectLst>
        </p:spPr>
      </p:pic>
    </p:spTree>
    <p:extLst>
      <p:ext uri="{BB962C8B-B14F-4D97-AF65-F5344CB8AC3E}">
        <p14:creationId xmlns:p14="http://schemas.microsoft.com/office/powerpoint/2010/main" val="3942919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5057" y="439947"/>
            <a:ext cx="9256143" cy="1323439"/>
          </a:xfrm>
          <a:prstGeom prst="rect">
            <a:avLst/>
          </a:prstGeom>
          <a:noFill/>
        </p:spPr>
        <p:txBody>
          <a:bodyPr wrap="square" rtlCol="0">
            <a:spAutoFit/>
          </a:bodyPr>
          <a:lstStyle/>
          <a:p>
            <a:r>
              <a:rPr lang="it-IT" sz="4000" dirty="0" smtClean="0">
                <a:solidFill>
                  <a:schemeClr val="accent1"/>
                </a:solidFill>
              </a:rPr>
              <a:t>… contro la violenza sulle donne e il </a:t>
            </a:r>
            <a:r>
              <a:rPr lang="it-IT" sz="4000" dirty="0" err="1" smtClean="0">
                <a:solidFill>
                  <a:schemeClr val="accent1"/>
                </a:solidFill>
              </a:rPr>
              <a:t>femminicidio</a:t>
            </a:r>
            <a:endParaRPr lang="it-IT" sz="4000" dirty="0">
              <a:solidFill>
                <a:schemeClr val="accent1"/>
              </a:solidFill>
            </a:endParaRPr>
          </a:p>
        </p:txBody>
      </p:sp>
      <p:sp>
        <p:nvSpPr>
          <p:cNvPr id="3" name="CasellaDiTesto 2"/>
          <p:cNvSpPr txBox="1"/>
          <p:nvPr/>
        </p:nvSpPr>
        <p:spPr>
          <a:xfrm>
            <a:off x="345057" y="1763386"/>
            <a:ext cx="5279366" cy="5016758"/>
          </a:xfrm>
          <a:prstGeom prst="rect">
            <a:avLst/>
          </a:prstGeom>
          <a:noFill/>
        </p:spPr>
        <p:txBody>
          <a:bodyPr wrap="square" rtlCol="0">
            <a:spAutoFit/>
          </a:bodyPr>
          <a:lstStyle/>
          <a:p>
            <a:r>
              <a:rPr lang="it-IT" sz="2000" dirty="0"/>
              <a:t>Il tema della violenza sulle donne va quindi trattato e affrontato con una </a:t>
            </a:r>
            <a:r>
              <a:rPr lang="it-IT" sz="2000"/>
              <a:t>particolare </a:t>
            </a:r>
            <a:r>
              <a:rPr lang="it-IT" sz="2000" smtClean="0"/>
              <a:t>cura, ed è </a:t>
            </a:r>
            <a:r>
              <a:rPr lang="it-IT" sz="2000" dirty="0"/>
              <a:t>necessario sensibilizzare le persone su questo argomento, a partire dai più giovani.</a:t>
            </a:r>
          </a:p>
          <a:p>
            <a:r>
              <a:rPr lang="it-IT" sz="2000" dirty="0"/>
              <a:t>Il 25 novembre è la Giornata internazionale per l’eliminazione della violenza contro le donne, ricorrenza istituita nel 1999 dall’Assemblea generale delle </a:t>
            </a:r>
            <a:r>
              <a:rPr lang="it-IT" sz="2000"/>
              <a:t>Nazioni </a:t>
            </a:r>
            <a:r>
              <a:rPr lang="it-IT" sz="2000" smtClean="0"/>
              <a:t>Unite. Il </a:t>
            </a:r>
            <a:r>
              <a:rPr lang="it-IT" sz="2000" dirty="0"/>
              <a:t>colore rosso è stato scelto in quanto simbolo dell’amore, della passione che si trasforma in male ed in violenza, simbolo della possessione morbosa che diventa una trappola mortale e simbolo della femminilità che purtroppo, oggi, troppe volte viene violata.</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423" y="1979046"/>
            <a:ext cx="5719314" cy="3774772"/>
          </a:xfrm>
          <a:prstGeom prst="rect">
            <a:avLst/>
          </a:prstGeom>
          <a:ln>
            <a:noFill/>
          </a:ln>
          <a:effectLst>
            <a:softEdge rad="112500"/>
          </a:effectLst>
        </p:spPr>
      </p:pic>
      <p:sp>
        <p:nvSpPr>
          <p:cNvPr id="5" name="CasellaDiTesto 4"/>
          <p:cNvSpPr txBox="1"/>
          <p:nvPr/>
        </p:nvSpPr>
        <p:spPr>
          <a:xfrm>
            <a:off x="5624423" y="5753818"/>
            <a:ext cx="5788324" cy="954107"/>
          </a:xfrm>
          <a:prstGeom prst="rect">
            <a:avLst/>
          </a:prstGeom>
          <a:noFill/>
        </p:spPr>
        <p:txBody>
          <a:bodyPr wrap="square" rtlCol="0">
            <a:spAutoFit/>
          </a:bodyPr>
          <a:lstStyle/>
          <a:p>
            <a:r>
              <a:rPr lang="it-IT" sz="2800" dirty="0">
                <a:latin typeface="French Script MT" panose="03020402040607040605" pitchFamily="66" charset="0"/>
              </a:rPr>
              <a:t>Le Donne vanno amate e rispettate sempre. Non solo il 25 novembre, ma ogni giorno dell’anno.</a:t>
            </a:r>
          </a:p>
        </p:txBody>
      </p:sp>
    </p:spTree>
    <p:extLst>
      <p:ext uri="{BB962C8B-B14F-4D97-AF65-F5344CB8AC3E}">
        <p14:creationId xmlns:p14="http://schemas.microsoft.com/office/powerpoint/2010/main" val="5101185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2914" y="4589254"/>
            <a:ext cx="9204384" cy="1569660"/>
          </a:xfrm>
          <a:prstGeom prst="rect">
            <a:avLst/>
          </a:prstGeom>
          <a:noFill/>
        </p:spPr>
        <p:txBody>
          <a:bodyPr wrap="square" rtlCol="0">
            <a:spAutoFit/>
          </a:bodyPr>
          <a:lstStyle/>
          <a:p>
            <a:r>
              <a:rPr lang="it-IT" sz="3200" b="1" dirty="0" smtClean="0">
                <a:latin typeface="Edwardian Script ITC" panose="030303020407070D0804" pitchFamily="66" charset="0"/>
                <a:ea typeface="Ebrima" panose="02000000000000000000" pitchFamily="2" charset="0"/>
                <a:cs typeface="Ebrima" panose="02000000000000000000" pitchFamily="2" charset="0"/>
              </a:rPr>
              <a:t>«L’amore </a:t>
            </a:r>
            <a:r>
              <a:rPr lang="it-IT" sz="3200" b="1" dirty="0">
                <a:latin typeface="Edwardian Script ITC" panose="030303020407070D0804" pitchFamily="66" charset="0"/>
                <a:ea typeface="Ebrima" panose="02000000000000000000" pitchFamily="2" charset="0"/>
                <a:cs typeface="Ebrima" panose="02000000000000000000" pitchFamily="2" charset="0"/>
              </a:rPr>
              <a:t>rende felici e riempie il cuore, non rompe costole e non lascia lividi sulla faccia</a:t>
            </a:r>
            <a:r>
              <a:rPr lang="it-IT" sz="3200" b="1" dirty="0" smtClean="0">
                <a:latin typeface="Edwardian Script ITC" panose="030303020407070D0804" pitchFamily="66" charset="0"/>
                <a:ea typeface="Ebrima" panose="02000000000000000000" pitchFamily="2" charset="0"/>
                <a:cs typeface="Ebrima" panose="02000000000000000000" pitchFamily="2" charset="0"/>
              </a:rPr>
              <a:t>.»</a:t>
            </a:r>
            <a:endParaRPr lang="it-IT" sz="3200" b="1" dirty="0">
              <a:latin typeface="Edwardian Script ITC" panose="030303020407070D0804" pitchFamily="66" charset="0"/>
              <a:ea typeface="Ebrima" panose="02000000000000000000" pitchFamily="2" charset="0"/>
              <a:cs typeface="Ebrima" panose="02000000000000000000" pitchFamily="2" charset="0"/>
            </a:endParaRPr>
          </a:p>
          <a:p>
            <a:pPr algn="ctr"/>
            <a:r>
              <a:rPr lang="it-IT" sz="3200" b="1" dirty="0">
                <a:latin typeface="Edwardian Script ITC" panose="030303020407070D0804" pitchFamily="66" charset="0"/>
                <a:ea typeface="Ebrima" panose="02000000000000000000" pitchFamily="2" charset="0"/>
                <a:cs typeface="Ebrima" panose="02000000000000000000" pitchFamily="2" charset="0"/>
              </a:rPr>
              <a:t>Luciana Littizzetto</a:t>
            </a:r>
          </a:p>
        </p:txBody>
      </p:sp>
      <p:sp>
        <p:nvSpPr>
          <p:cNvPr id="3" name="CasellaDiTesto 2"/>
          <p:cNvSpPr txBox="1"/>
          <p:nvPr/>
        </p:nvSpPr>
        <p:spPr>
          <a:xfrm>
            <a:off x="232912" y="767751"/>
            <a:ext cx="9204385" cy="3046988"/>
          </a:xfrm>
          <a:prstGeom prst="rect">
            <a:avLst/>
          </a:prstGeom>
          <a:noFill/>
        </p:spPr>
        <p:txBody>
          <a:bodyPr wrap="square" rtlCol="0">
            <a:spAutoFit/>
          </a:bodyPr>
          <a:lstStyle/>
          <a:p>
            <a:r>
              <a:rPr lang="it-IT" sz="3200" b="1" dirty="0" smtClean="0">
                <a:latin typeface="Edwardian Script ITC" panose="030303020407070D0804" pitchFamily="66" charset="0"/>
              </a:rPr>
              <a:t>«Per </a:t>
            </a:r>
            <a:r>
              <a:rPr lang="it-IT" sz="3200" b="1" dirty="0">
                <a:latin typeface="Edwardian Script ITC" panose="030303020407070D0804" pitchFamily="66" charset="0"/>
              </a:rPr>
              <a:t>tutte le violenze consumate su di Lei, per tutte le umiliazioni che ha subito, per il suo corpo che avete sfruttato, per la sua intelligenza che avete calpestato, per l’ignoranza in cui l’avete lasciata, per la libertà che le avete negato, per la bocca che le avete tappato, per le ali che le avete tagliato, per tutto questo: in piedi Signori, davanti a una Donna</a:t>
            </a:r>
            <a:r>
              <a:rPr lang="it-IT" sz="3200" b="1" dirty="0" smtClean="0">
                <a:latin typeface="Edwardian Script ITC" panose="030303020407070D0804" pitchFamily="66" charset="0"/>
              </a:rPr>
              <a:t>!»</a:t>
            </a:r>
          </a:p>
          <a:p>
            <a:pPr algn="ctr"/>
            <a:r>
              <a:rPr lang="it-IT" sz="3200" b="1" dirty="0">
                <a:latin typeface="Edwardian Script ITC" panose="030303020407070D0804" pitchFamily="66" charset="0"/>
              </a:rPr>
              <a:t>William Shakespeare</a:t>
            </a:r>
          </a:p>
        </p:txBody>
      </p:sp>
    </p:spTree>
    <p:extLst>
      <p:ext uri="{BB962C8B-B14F-4D97-AF65-F5344CB8AC3E}">
        <p14:creationId xmlns:p14="http://schemas.microsoft.com/office/powerpoint/2010/main" val="20794874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8792" y="448574"/>
            <a:ext cx="9066362" cy="2246769"/>
          </a:xfrm>
          <a:prstGeom prst="rect">
            <a:avLst/>
          </a:prstGeom>
          <a:noFill/>
        </p:spPr>
        <p:txBody>
          <a:bodyPr wrap="square" rtlCol="0">
            <a:spAutoFit/>
          </a:bodyPr>
          <a:lstStyle/>
          <a:p>
            <a:r>
              <a:rPr lang="it-IT" sz="2000" dirty="0"/>
              <a:t>Le donne devono sentirsi protette dai loro compagni o mariti. Viviamo in un mondo prevalentemente </a:t>
            </a:r>
            <a:r>
              <a:rPr lang="it-IT" sz="2000" dirty="0" smtClean="0"/>
              <a:t>maschilista, </a:t>
            </a:r>
            <a:r>
              <a:rPr lang="it-IT" sz="2000" dirty="0"/>
              <a:t>dove la figura femminile viene considerata </a:t>
            </a:r>
            <a:r>
              <a:rPr lang="it-IT" sz="2000" dirty="0" smtClean="0"/>
              <a:t>inferiore, sebbene </a:t>
            </a:r>
            <a:r>
              <a:rPr lang="it-IT" sz="2000" dirty="0"/>
              <a:t>negli ultimi anni numerosi sono stati </a:t>
            </a:r>
            <a:r>
              <a:rPr lang="it-IT" sz="2000" dirty="0" smtClean="0"/>
              <a:t>numerosi </a:t>
            </a:r>
            <a:r>
              <a:rPr lang="it-IT" sz="2000" dirty="0"/>
              <a:t>cambiamenti: le donne, purtroppo solo in alcuni </a:t>
            </a:r>
            <a:r>
              <a:rPr lang="it-IT" sz="2000" dirty="0" smtClean="0"/>
              <a:t>Paesi </a:t>
            </a:r>
            <a:r>
              <a:rPr lang="it-IT" sz="2000" dirty="0"/>
              <a:t>godono, come è giusto che sia, degli stessi diritti di un </a:t>
            </a:r>
            <a:r>
              <a:rPr lang="it-IT" sz="2000" dirty="0" smtClean="0"/>
              <a:t>uomo.</a:t>
            </a:r>
          </a:p>
          <a:p>
            <a:r>
              <a:rPr lang="it-IT" sz="2000" dirty="0" smtClean="0"/>
              <a:t>Un </a:t>
            </a:r>
            <a:r>
              <a:rPr lang="it-IT" sz="2000" dirty="0"/>
              <a:t>uomo che abusa di una donna, arrivando addirittura ad ucciderla, dimostra debolezza e non forza o superiorità.</a:t>
            </a:r>
          </a:p>
        </p:txBody>
      </p:sp>
      <p:pic>
        <p:nvPicPr>
          <p:cNvPr id="3" name="Immagine 2"/>
          <p:cNvPicPr>
            <a:picLocks noChangeAspect="1"/>
          </p:cNvPicPr>
          <p:nvPr/>
        </p:nvPicPr>
        <p:blipFill>
          <a:blip r:embed="rId2"/>
          <a:stretch>
            <a:fillRect/>
          </a:stretch>
        </p:blipFill>
        <p:spPr>
          <a:xfrm>
            <a:off x="1332780" y="2568721"/>
            <a:ext cx="6918385" cy="4080294"/>
          </a:xfrm>
          <a:prstGeom prst="rect">
            <a:avLst/>
          </a:prstGeom>
          <a:ln>
            <a:noFill/>
          </a:ln>
          <a:effectLst>
            <a:softEdge rad="112500"/>
          </a:effectLst>
        </p:spPr>
      </p:pic>
    </p:spTree>
    <p:extLst>
      <p:ext uri="{BB962C8B-B14F-4D97-AF65-F5344CB8AC3E}">
        <p14:creationId xmlns:p14="http://schemas.microsoft.com/office/powerpoint/2010/main" val="19562529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36133" y="1774805"/>
            <a:ext cx="7766936" cy="1646302"/>
          </a:xfrm>
        </p:spPr>
        <p:txBody>
          <a:bodyPr/>
          <a:lstStyle/>
          <a:p>
            <a:r>
              <a:rPr lang="it-IT" dirty="0" smtClean="0"/>
              <a:t>FINE</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964380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faccettatura">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149</TotalTime>
  <Words>766</Words>
  <Application>Microsoft Office PowerPoint</Application>
  <PresentationFormat>Personalizzato</PresentationFormat>
  <Paragraphs>24</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Sfaccettatura</vt:lpstr>
      <vt:lpstr>Il femminicidio e la     violenza sulle donne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FINE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femminicidio</dc:title>
  <dc:creator>Valentina Venuti</dc:creator>
  <cp:lastModifiedBy>Giusy</cp:lastModifiedBy>
  <cp:revision>11</cp:revision>
  <dcterms:created xsi:type="dcterms:W3CDTF">2017-10-24T16:22:02Z</dcterms:created>
  <dcterms:modified xsi:type="dcterms:W3CDTF">2017-11-23T22:51:35Z</dcterms:modified>
</cp:coreProperties>
</file>