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5" autoAdjust="0"/>
    <p:restoredTop sz="94622" autoAdjust="0"/>
  </p:normalViewPr>
  <p:slideViewPr>
    <p:cSldViewPr>
      <p:cViewPr varScale="1">
        <p:scale>
          <a:sx n="75" d="100"/>
          <a:sy n="75" d="100"/>
        </p:scale>
        <p:origin x="-708" y="-84"/>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B0ABC1-7ACC-4ABB-AA27-F93AB67C7657}" type="datetimeFigureOut">
              <a:rPr lang="it-IT" smtClean="0"/>
              <a:pPr/>
              <a:t>09/11/2017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1AAE52-062E-4D4A-A96E-5A5828333F55}" type="slidenum">
              <a:rPr lang="it-IT" smtClean="0"/>
              <a:pPr/>
              <a:t>‹N›</a:t>
            </a:fld>
            <a:endParaRPr lang="it-IT"/>
          </a:p>
        </p:txBody>
      </p:sp>
    </p:spTree>
    <p:extLst>
      <p:ext uri="{BB962C8B-B14F-4D97-AF65-F5344CB8AC3E}">
        <p14:creationId xmlns:p14="http://schemas.microsoft.com/office/powerpoint/2010/main" xmlns="" val="436005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51AAE52-062E-4D4A-A96E-5A5828333F55}" type="slidenum">
              <a:rPr lang="it-IT" smtClean="0"/>
              <a:pPr/>
              <a:t>1</a:t>
            </a:fld>
            <a:endParaRPr lang="it-IT"/>
          </a:p>
        </p:txBody>
      </p:sp>
    </p:spTree>
    <p:extLst>
      <p:ext uri="{BB962C8B-B14F-4D97-AF65-F5344CB8AC3E}">
        <p14:creationId xmlns:p14="http://schemas.microsoft.com/office/powerpoint/2010/main" xmlns="" val="143424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51AAE52-062E-4D4A-A96E-5A5828333F55}" type="slidenum">
              <a:rPr lang="it-IT" smtClean="0"/>
              <a:pPr/>
              <a:t>7</a:t>
            </a:fld>
            <a:endParaRPr lang="it-IT"/>
          </a:p>
        </p:txBody>
      </p:sp>
    </p:spTree>
    <p:extLst>
      <p:ext uri="{BB962C8B-B14F-4D97-AF65-F5344CB8AC3E}">
        <p14:creationId xmlns:p14="http://schemas.microsoft.com/office/powerpoint/2010/main" xmlns="" val="2884754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B835B544-91F4-41AC-A769-D3928DD41D3D}" type="datetimeFigureOut">
              <a:rPr lang="it-IT" smtClean="0"/>
              <a:pPr/>
              <a:t>09/11/2017</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bwMode="auto">
          <a:xfrm>
            <a:off x="1325544" y="4928702"/>
            <a:ext cx="609600" cy="517524"/>
          </a:xfrm>
        </p:spPr>
        <p:txBody>
          <a:bodyPr/>
          <a:lstStyle/>
          <a:p>
            <a:fld id="{3CA90746-CDF6-4698-A8BE-32DF1CD712E7}"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835B544-91F4-41AC-A769-D3928DD41D3D}" type="datetimeFigureOut">
              <a:rPr lang="it-IT" smtClean="0"/>
              <a:pPr/>
              <a:t>09/11/2017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CA90746-CDF6-4698-A8BE-32DF1CD712E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835B544-91F4-41AC-A769-D3928DD41D3D}" type="datetimeFigureOut">
              <a:rPr lang="it-IT" smtClean="0"/>
              <a:pPr/>
              <a:t>09/11/2017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CA90746-CDF6-4698-A8BE-32DF1CD712E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B835B544-91F4-41AC-A769-D3928DD41D3D}" type="datetimeFigureOut">
              <a:rPr lang="it-IT" smtClean="0"/>
              <a:pPr/>
              <a:t>09/11/2017</a:t>
            </a:fld>
            <a:endParaRPr lang="it-IT"/>
          </a:p>
        </p:txBody>
      </p:sp>
      <p:sp>
        <p:nvSpPr>
          <p:cNvPr id="9" name="Segnaposto numero diapositiva 8"/>
          <p:cNvSpPr>
            <a:spLocks noGrp="1"/>
          </p:cNvSpPr>
          <p:nvPr>
            <p:ph type="sldNum" sz="quarter" idx="15"/>
          </p:nvPr>
        </p:nvSpPr>
        <p:spPr/>
        <p:txBody>
          <a:bodyPr rtlCol="0"/>
          <a:lstStyle/>
          <a:p>
            <a:fld id="{3CA90746-CDF6-4698-A8BE-32DF1CD712E7}"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B835B544-91F4-41AC-A769-D3928DD41D3D}" type="datetimeFigureOut">
              <a:rPr lang="it-IT" smtClean="0"/>
              <a:pPr/>
              <a:t>09/11/2017</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3CA90746-CDF6-4698-A8BE-32DF1CD712E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B835B544-91F4-41AC-A769-D3928DD41D3D}" type="datetimeFigureOut">
              <a:rPr lang="it-IT" smtClean="0"/>
              <a:pPr/>
              <a:t>09/11/2017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CA90746-CDF6-4698-A8BE-32DF1CD712E7}"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B835B544-91F4-41AC-A769-D3928DD41D3D}" type="datetimeFigureOut">
              <a:rPr lang="it-IT" smtClean="0"/>
              <a:pPr/>
              <a:t>09/11/2017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CA90746-CDF6-4698-A8BE-32DF1CD712E7}"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B835B544-91F4-41AC-A769-D3928DD41D3D}" type="datetimeFigureOut">
              <a:rPr lang="it-IT" smtClean="0"/>
              <a:pPr/>
              <a:t>09/11/2017</a:t>
            </a:fld>
            <a:endParaRPr lang="it-IT"/>
          </a:p>
        </p:txBody>
      </p:sp>
      <p:sp>
        <p:nvSpPr>
          <p:cNvPr id="7" name="Segnaposto numero diapositiva 6"/>
          <p:cNvSpPr>
            <a:spLocks noGrp="1"/>
          </p:cNvSpPr>
          <p:nvPr>
            <p:ph type="sldNum" sz="quarter" idx="11"/>
          </p:nvPr>
        </p:nvSpPr>
        <p:spPr/>
        <p:txBody>
          <a:bodyPr rtlCol="0"/>
          <a:lstStyle/>
          <a:p>
            <a:fld id="{3CA90746-CDF6-4698-A8BE-32DF1CD712E7}"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835B544-91F4-41AC-A769-D3928DD41D3D}" type="datetimeFigureOut">
              <a:rPr lang="it-IT" smtClean="0"/>
              <a:pPr/>
              <a:t>09/11/2017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CA90746-CDF6-4698-A8BE-32DF1CD712E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B835B544-91F4-41AC-A769-D3928DD41D3D}" type="datetimeFigureOut">
              <a:rPr lang="it-IT" smtClean="0"/>
              <a:pPr/>
              <a:t>09/11/2017</a:t>
            </a:fld>
            <a:endParaRPr lang="it-IT"/>
          </a:p>
        </p:txBody>
      </p:sp>
      <p:sp>
        <p:nvSpPr>
          <p:cNvPr id="22" name="Segnaposto numero diapositiva 21"/>
          <p:cNvSpPr>
            <a:spLocks noGrp="1"/>
          </p:cNvSpPr>
          <p:nvPr>
            <p:ph type="sldNum" sz="quarter" idx="15"/>
          </p:nvPr>
        </p:nvSpPr>
        <p:spPr/>
        <p:txBody>
          <a:bodyPr rtlCol="0"/>
          <a:lstStyle/>
          <a:p>
            <a:fld id="{3CA90746-CDF6-4698-A8BE-32DF1CD712E7}"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egnaposto data 16"/>
          <p:cNvSpPr>
            <a:spLocks noGrp="1"/>
          </p:cNvSpPr>
          <p:nvPr>
            <p:ph type="dt" sz="half" idx="10"/>
          </p:nvPr>
        </p:nvSpPr>
        <p:spPr/>
        <p:txBody>
          <a:bodyPr rtlCol="0"/>
          <a:lstStyle/>
          <a:p>
            <a:fld id="{B835B544-91F4-41AC-A769-D3928DD41D3D}" type="datetimeFigureOut">
              <a:rPr lang="it-IT" smtClean="0"/>
              <a:pPr/>
              <a:t>09/11/2017</a:t>
            </a:fld>
            <a:endParaRPr lang="it-IT"/>
          </a:p>
        </p:txBody>
      </p:sp>
      <p:sp>
        <p:nvSpPr>
          <p:cNvPr id="18" name="Segnaposto numero diapositiva 17"/>
          <p:cNvSpPr>
            <a:spLocks noGrp="1"/>
          </p:cNvSpPr>
          <p:nvPr>
            <p:ph type="sldNum" sz="quarter" idx="11"/>
          </p:nvPr>
        </p:nvSpPr>
        <p:spPr/>
        <p:txBody>
          <a:bodyPr rtlCol="0"/>
          <a:lstStyle/>
          <a:p>
            <a:fld id="{3CA90746-CDF6-4698-A8BE-32DF1CD712E7}"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835B544-91F4-41AC-A769-D3928DD41D3D}" type="datetimeFigureOut">
              <a:rPr lang="it-IT" smtClean="0"/>
              <a:pPr/>
              <a:t>09/11/2017</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CA90746-CDF6-4698-A8BE-32DF1CD712E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357422" y="0"/>
            <a:ext cx="6357982" cy="6740307"/>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t-IT" sz="1600" b="1" dirty="0" smtClean="0"/>
              <a:t>ISTITUTO COMPRENSIVO “BOER – VERONA TRENTO”</a:t>
            </a:r>
          </a:p>
          <a:p>
            <a:pPr algn="ctr"/>
            <a:r>
              <a:rPr lang="it-IT" sz="1600" b="1" dirty="0" smtClean="0"/>
              <a:t>MESSINA</a:t>
            </a:r>
          </a:p>
          <a:p>
            <a:endParaRPr lang="it-IT" dirty="0" smtClean="0"/>
          </a:p>
          <a:p>
            <a:endParaRPr lang="it-IT" dirty="0" smtClean="0"/>
          </a:p>
          <a:p>
            <a:endParaRPr lang="it-IT" dirty="0" smtClean="0"/>
          </a:p>
          <a:p>
            <a:endParaRPr lang="it-IT" dirty="0" smtClean="0"/>
          </a:p>
          <a:p>
            <a:endParaRPr lang="it-IT" dirty="0" smtClean="0"/>
          </a:p>
          <a:p>
            <a:pPr algn="ctr"/>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a:endParaRPr lang="it-IT" sz="2400" dirty="0" smtClean="0">
              <a:solidFill>
                <a:schemeClr val="tx1"/>
              </a:solidFill>
            </a:endParaRPr>
          </a:p>
          <a:p>
            <a:pPr algn="r"/>
            <a:r>
              <a:rPr lang="it-IT" dirty="0" smtClean="0">
                <a:solidFill>
                  <a:schemeClr val="tx1"/>
                </a:solidFill>
              </a:rPr>
              <a:t>Vincenzo Clemente</a:t>
            </a:r>
          </a:p>
          <a:p>
            <a:pPr algn="r"/>
            <a:r>
              <a:rPr lang="it-IT" dirty="0" smtClean="0">
                <a:solidFill>
                  <a:schemeClr val="tx1"/>
                </a:solidFill>
              </a:rPr>
              <a:t>Andrea Maniaci</a:t>
            </a:r>
          </a:p>
          <a:p>
            <a:pPr algn="r"/>
            <a:r>
              <a:rPr lang="it-IT" dirty="0" smtClean="0">
                <a:solidFill>
                  <a:schemeClr val="tx1"/>
                </a:solidFill>
              </a:rPr>
              <a:t>Francesco Filippo Messina</a:t>
            </a:r>
          </a:p>
          <a:p>
            <a:r>
              <a:rPr lang="it-IT" sz="1600" dirty="0" smtClean="0">
                <a:solidFill>
                  <a:schemeClr val="tx1"/>
                </a:solidFill>
              </a:rPr>
              <a:t>                                                                            </a:t>
            </a:r>
            <a:r>
              <a:rPr lang="it-IT" sz="1200" dirty="0" smtClean="0">
                <a:solidFill>
                  <a:schemeClr val="tx1"/>
                </a:solidFill>
              </a:rPr>
              <a:t>Classe III H</a:t>
            </a:r>
          </a:p>
          <a:p>
            <a:endParaRPr lang="it-IT" sz="3200" dirty="0" smtClean="0">
              <a:solidFill>
                <a:schemeClr val="tx1"/>
              </a:solidFill>
            </a:endParaRPr>
          </a:p>
          <a:p>
            <a:pPr algn="ctr"/>
            <a:r>
              <a:rPr lang="it-IT" dirty="0" smtClean="0">
                <a:solidFill>
                  <a:schemeClr val="tx1"/>
                </a:solidFill>
              </a:rPr>
              <a:t>a cura della Prof. Rosaria Caterina Di </a:t>
            </a:r>
            <a:r>
              <a:rPr lang="it-IT" dirty="0" err="1" smtClean="0">
                <a:solidFill>
                  <a:schemeClr val="tx1"/>
                </a:solidFill>
              </a:rPr>
              <a:t>Meo</a:t>
            </a:r>
            <a:endParaRPr lang="it-IT" dirty="0" smtClean="0">
              <a:solidFill>
                <a:schemeClr val="tx1"/>
              </a:solidFill>
            </a:endParaRPr>
          </a:p>
          <a:p>
            <a:pPr algn="ctr"/>
            <a:endParaRPr lang="it-IT" sz="2800" dirty="0" smtClean="0">
              <a:solidFill>
                <a:schemeClr val="tx1"/>
              </a:solidFill>
            </a:endParaRPr>
          </a:p>
          <a:p>
            <a:pPr algn="ctr"/>
            <a:r>
              <a:rPr lang="it-IT" sz="1400" dirty="0" smtClean="0">
                <a:solidFill>
                  <a:schemeClr val="tx1"/>
                </a:solidFill>
              </a:rPr>
              <a:t>Anno Scolastico 2017/2018</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xmlns="" val="0"/>
              </a:ext>
            </a:extLst>
          </a:blip>
          <a:stretch>
            <a:fillRect/>
          </a:stretch>
        </p:blipFill>
        <p:spPr bwMode="auto">
          <a:xfrm>
            <a:off x="3571868" y="714356"/>
            <a:ext cx="3786214" cy="3114466"/>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xmlns="" val="3580469759"/>
      </p:ext>
    </p:extLst>
  </p:cSld>
  <p:clrMapOvr>
    <a:masterClrMapping/>
  </p:clrMapOvr>
  <mc:AlternateContent xmlns:mc="http://schemas.openxmlformats.org/markup-compatibility/2006">
    <mc:Choice xmlns:p14="http://schemas.microsoft.com/office/powerpoint/2010/main" xmlns="" Requires="p14">
      <p:transition p14:dur="100" advClick="0" advTm="1829">
        <p:cut/>
      </p:transition>
    </mc:Choice>
    <mc:Fallback>
      <p:transition advClick="0" advTm="1829">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51902" y="692696"/>
            <a:ext cx="7672772" cy="1807610"/>
          </a:xfrm>
        </p:spPr>
        <p:txBody>
          <a:bodyPr>
            <a:normAutofit fontScale="92500" lnSpcReduction="20000"/>
          </a:bodyPr>
          <a:lstStyle/>
          <a:p>
            <a:pPr algn="just"/>
            <a:r>
              <a:rPr lang="it-IT" sz="2800" dirty="0"/>
              <a:t>Il termine </a:t>
            </a:r>
            <a:r>
              <a:rPr lang="it-IT" sz="2800" dirty="0" err="1"/>
              <a:t>femminicidio</a:t>
            </a:r>
            <a:r>
              <a:rPr lang="it-IT" sz="2800" dirty="0"/>
              <a:t> indica i casi di violenza di genere contro le </a:t>
            </a:r>
            <a:r>
              <a:rPr lang="it-IT" sz="2800" dirty="0" smtClean="0"/>
              <a:t>donne lese </a:t>
            </a:r>
            <a:r>
              <a:rPr lang="it-IT" sz="2800" dirty="0"/>
              <a:t>nella loro libertà, nella loro dignità, nella loro integrità fisica e morale, fino a giungere all’omicidio.</a:t>
            </a:r>
          </a:p>
          <a:p>
            <a:endParaRPr lang="it-IT" sz="1400" dirty="0">
              <a:latin typeface="Arial" panose="020B0604020202020204" pitchFamily="34" charset="0"/>
              <a:cs typeface="Arial" panose="020B0604020202020204" pitchFamily="34" charset="0"/>
            </a:endParaRPr>
          </a:p>
        </p:txBody>
      </p:sp>
      <p:pic>
        <p:nvPicPr>
          <p:cNvPr id="6" name="Immagin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20400723">
            <a:off x="642910" y="3214686"/>
            <a:ext cx="2880320" cy="1920213"/>
          </a:xfrm>
          <a:prstGeom prst="rect">
            <a:avLst/>
          </a:prstGeom>
          <a:ln w="88900" cap="sq" cmpd="thickThin">
            <a:solidFill>
              <a:schemeClr val="accent1"/>
            </a:solidFill>
            <a:prstDash val="solid"/>
            <a:miter lim="800000"/>
          </a:ln>
          <a:effectLst>
            <a:innerShdw blurRad="76200">
              <a:srgbClr val="000000"/>
            </a:innerShdw>
          </a:effectLst>
        </p:spPr>
      </p:pic>
      <p:pic>
        <p:nvPicPr>
          <p:cNvPr id="7" name="Immagin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rot="20429026">
            <a:off x="5143504" y="3786190"/>
            <a:ext cx="2758926" cy="1920213"/>
          </a:xfrm>
          <a:prstGeom prst="rect">
            <a:avLst/>
          </a:prstGeom>
          <a:ln w="88900" cap="sq" cmpd="thickThin">
            <a:solidFill>
              <a:schemeClr val="accent1"/>
            </a:solidFill>
            <a:prstDash val="solid"/>
            <a:miter lim="800000"/>
          </a:ln>
          <a:effectLst>
            <a:innerShdw blurRad="76200">
              <a:srgbClr val="000000"/>
            </a:innerShdw>
          </a:effectLst>
        </p:spPr>
      </p:pic>
    </p:spTree>
    <p:extLst>
      <p:ext uri="{BB962C8B-B14F-4D97-AF65-F5344CB8AC3E}">
        <p14:creationId xmlns:p14="http://schemas.microsoft.com/office/powerpoint/2010/main" xmlns="" val="3223210383"/>
      </p:ext>
    </p:extLst>
  </p:cSld>
  <p:clrMapOvr>
    <a:masterClrMapping/>
  </p:clrMapOvr>
  <mc:AlternateContent xmlns:mc="http://schemas.openxmlformats.org/markup-compatibility/2006">
    <mc:Choice xmlns:p14="http://schemas.microsoft.com/office/powerpoint/2010/main" xmlns="" Requires="p14">
      <p:transition spd="slow" p14:dur="1500" advClick="0" advTm="0">
        <p14:window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0"/>
                                        <p:tgtEl>
                                          <p:spTgt spid="3">
                                            <p:txEl>
                                              <p:pRg st="0" end="0"/>
                                            </p:txEl>
                                          </p:spTgt>
                                        </p:tgtEl>
                                      </p:cBhvr>
                                    </p:animEffect>
                                  </p:childTnLst>
                                </p:cTn>
                              </p:par>
                            </p:childTnLst>
                          </p:cTn>
                        </p:par>
                        <p:par>
                          <p:cTn id="10" fill="hold">
                            <p:stCondLst>
                              <p:cond delay="10000"/>
                            </p:stCondLst>
                            <p:childTnLst>
                              <p:par>
                                <p:cTn id="11" presetID="53" presetClass="entr" presetSubtype="16"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10500"/>
                            </p:stCondLst>
                            <p:childTnLst>
                              <p:par>
                                <p:cTn id="17" presetID="31"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 calcmode="lin" valueType="num">
                                      <p:cBhvr>
                                        <p:cTn id="21" dur="500" fill="hold"/>
                                        <p:tgtEl>
                                          <p:spTgt spid="7"/>
                                        </p:tgtEl>
                                        <p:attrNameLst>
                                          <p:attrName>style.rotation</p:attrName>
                                        </p:attrNameLst>
                                      </p:cBhvr>
                                      <p:tavLst>
                                        <p:tav tm="0">
                                          <p:val>
                                            <p:fltVal val="90"/>
                                          </p:val>
                                        </p:tav>
                                        <p:tav tm="100000">
                                          <p:val>
                                            <p:fltVal val="0"/>
                                          </p:val>
                                        </p:tav>
                                      </p:tavLst>
                                    </p:anim>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39752" y="404664"/>
            <a:ext cx="4176464" cy="782960"/>
          </a:xfrm>
        </p:spPr>
        <p:txBody>
          <a:bodyPr>
            <a:normAutofit fontScale="90000"/>
          </a:bodyPr>
          <a:lstStyle/>
          <a:p>
            <a:endParaRPr lang="it-IT" b="1" smtClean="0"/>
          </a:p>
          <a:p>
            <a:r>
              <a:rPr lang="it-IT" sz="1600" smtClean="0"/>
              <a:t>. </a:t>
            </a:r>
          </a:p>
        </p:txBody>
      </p:sp>
      <p:sp>
        <p:nvSpPr>
          <p:cNvPr id="3" name="Segnaposto contenuto 2"/>
          <p:cNvSpPr>
            <a:spLocks noGrp="1"/>
          </p:cNvSpPr>
          <p:nvPr>
            <p:ph sz="quarter" idx="1"/>
          </p:nvPr>
        </p:nvSpPr>
        <p:spPr>
          <a:xfrm>
            <a:off x="251520" y="260648"/>
            <a:ext cx="7467600" cy="6168748"/>
          </a:xfrm>
        </p:spPr>
        <p:txBody>
          <a:bodyPr>
            <a:normAutofit/>
          </a:bodyPr>
          <a:lstStyle/>
          <a:p>
            <a:pPr algn="just"/>
            <a:r>
              <a:rPr lang="it-IT" sz="2000" dirty="0"/>
              <a:t>La prima citazione del </a:t>
            </a:r>
            <a:r>
              <a:rPr lang="it-IT" sz="2000" dirty="0" smtClean="0"/>
              <a:t>termine, nella </a:t>
            </a:r>
            <a:r>
              <a:rPr lang="it-IT" sz="2000" dirty="0"/>
              <a:t>sua accezione moderna, come "uccisione di una </a:t>
            </a:r>
            <a:r>
              <a:rPr lang="it-IT" sz="2000" dirty="0" smtClean="0"/>
              <a:t>donna” è </a:t>
            </a:r>
            <a:r>
              <a:rPr lang="it-IT" sz="2000" dirty="0"/>
              <a:t>del 1990, per opera della docente femminista di Studi Culturali Americani Jane </a:t>
            </a:r>
            <a:r>
              <a:rPr lang="it-IT" sz="2000" dirty="0" err="1"/>
              <a:t>Caputi</a:t>
            </a:r>
            <a:r>
              <a:rPr lang="it-IT" sz="2000" dirty="0"/>
              <a:t> e dalla criminologa Diana E. H. </a:t>
            </a:r>
            <a:r>
              <a:rPr lang="it-IT" sz="2000" dirty="0" smtClean="0"/>
              <a:t>Russell. </a:t>
            </a:r>
          </a:p>
          <a:p>
            <a:pPr algn="just"/>
            <a:r>
              <a:rPr lang="it-IT" sz="2000" dirty="0" smtClean="0"/>
              <a:t>Successivamente </a:t>
            </a:r>
            <a:r>
              <a:rPr lang="it-IT" sz="2000" dirty="0"/>
              <a:t>il termine è stato utilizzato dalla stessa Russell nel 1992, nel libro scritto insieme a Jill </a:t>
            </a:r>
            <a:r>
              <a:rPr lang="it-IT" sz="2000" dirty="0" err="1"/>
              <a:t>Radford</a:t>
            </a:r>
            <a:r>
              <a:rPr lang="it-IT" sz="2000" dirty="0"/>
              <a:t> </a:t>
            </a:r>
            <a:r>
              <a:rPr lang="it-IT" sz="2000" dirty="0" smtClean="0"/>
              <a:t>“</a:t>
            </a:r>
            <a:r>
              <a:rPr lang="it-IT" sz="2000" dirty="0" err="1" smtClean="0"/>
              <a:t>Femicide</a:t>
            </a:r>
            <a:r>
              <a:rPr lang="it-IT" sz="2000" dirty="0"/>
              <a:t>: </a:t>
            </a:r>
            <a:r>
              <a:rPr lang="it-IT" sz="2000" dirty="0" smtClean="0"/>
              <a:t>the </a:t>
            </a:r>
            <a:r>
              <a:rPr lang="it-IT" sz="2000" dirty="0" err="1"/>
              <a:t>Politics</a:t>
            </a:r>
            <a:r>
              <a:rPr lang="it-IT" sz="2000" dirty="0"/>
              <a:t> </a:t>
            </a:r>
            <a:r>
              <a:rPr lang="it-IT" sz="2000" dirty="0" err="1"/>
              <a:t>of</a:t>
            </a:r>
            <a:r>
              <a:rPr lang="it-IT" sz="2000" dirty="0"/>
              <a:t> woman </a:t>
            </a:r>
            <a:r>
              <a:rPr lang="it-IT" sz="2000" dirty="0" err="1" smtClean="0"/>
              <a:t>killing</a:t>
            </a:r>
            <a:r>
              <a:rPr lang="it-IT" sz="2000" dirty="0" smtClean="0"/>
              <a:t>”.</a:t>
            </a:r>
          </a:p>
          <a:p>
            <a:pPr algn="just">
              <a:buNone/>
            </a:pPr>
            <a:r>
              <a:rPr lang="it-IT" sz="2000" dirty="0" smtClean="0"/>
              <a:t>      </a:t>
            </a:r>
            <a:r>
              <a:rPr lang="it-IT" sz="2000" dirty="0"/>
              <a:t>La Russell identificò nel </a:t>
            </a:r>
            <a:r>
              <a:rPr lang="it-IT" sz="2000" dirty="0" err="1"/>
              <a:t>femmicidio</a:t>
            </a:r>
            <a:r>
              <a:rPr lang="it-IT" sz="2000" dirty="0"/>
              <a:t> una categoria criminologica vera e propria: </a:t>
            </a:r>
            <a:r>
              <a:rPr lang="it-IT" sz="2000" dirty="0" smtClean="0"/>
              <a:t>ciò </a:t>
            </a:r>
            <a:r>
              <a:rPr lang="it-IT" sz="2000" dirty="0"/>
              <a:t>che indica non è la semplice uccisione di una </a:t>
            </a:r>
            <a:r>
              <a:rPr lang="it-IT" sz="2000" dirty="0" smtClean="0"/>
              <a:t>donna, </a:t>
            </a:r>
            <a:r>
              <a:rPr lang="it-IT" sz="2000" dirty="0"/>
              <a:t>in questo senso varrebbe bene il termine generico di </a:t>
            </a:r>
            <a:r>
              <a:rPr lang="it-IT" sz="2000" dirty="0" smtClean="0"/>
              <a:t>omicidio, è una </a:t>
            </a:r>
            <a:r>
              <a:rPr lang="it-IT" sz="2000" dirty="0"/>
              <a:t>violenza estrema da parte dell'uomo contro la donna «perché donna», in cui cioè la violenza è l'esito di pratiche misogine</a:t>
            </a:r>
            <a:r>
              <a:rPr lang="it-IT" sz="2000" dirty="0" smtClean="0"/>
              <a:t>. </a:t>
            </a:r>
          </a:p>
          <a:p>
            <a:pPr algn="just">
              <a:buNone/>
            </a:pPr>
            <a:r>
              <a:rPr lang="it-IT" sz="2000" dirty="0" smtClean="0"/>
              <a:t>      La </a:t>
            </a:r>
            <a:r>
              <a:rPr lang="it-IT" sz="2000" dirty="0"/>
              <a:t>sua costruzione etimologica non è delle più felici (in latino la [</a:t>
            </a:r>
            <a:r>
              <a:rPr lang="it-IT" sz="2000" dirty="0" err="1"/>
              <a:t>femina</a:t>
            </a:r>
            <a:r>
              <a:rPr lang="it-IT" sz="2000" dirty="0"/>
              <a:t>] è la femmina </a:t>
            </a:r>
            <a:r>
              <a:rPr lang="it-IT" sz="2000" dirty="0" smtClean="0"/>
              <a:t>dell'animale); però </a:t>
            </a:r>
            <a:r>
              <a:rPr lang="it-IT" sz="2000" dirty="0"/>
              <a:t>nasce per descrivere un fenomeno </a:t>
            </a:r>
            <a:r>
              <a:rPr lang="it-IT" sz="2000" dirty="0" smtClean="0"/>
              <a:t>che </a:t>
            </a:r>
            <a:r>
              <a:rPr lang="it-IT" sz="2000" dirty="0"/>
              <a:t>adesso si sente la necessità di </a:t>
            </a:r>
            <a:r>
              <a:rPr lang="it-IT" sz="2000" dirty="0" smtClean="0"/>
              <a:t>abbattere; e </a:t>
            </a:r>
            <a:r>
              <a:rPr lang="it-IT" sz="2000" dirty="0"/>
              <a:t>si sa che chiamare i demoni col loro nome è il primo passo per domarli</a:t>
            </a:r>
            <a:r>
              <a:rPr lang="it-IT" sz="2000" dirty="0" smtClean="0"/>
              <a:t>.</a:t>
            </a:r>
          </a:p>
          <a:p>
            <a:endParaRPr lang="it-IT" sz="1600" dirty="0"/>
          </a:p>
        </p:txBody>
      </p:sp>
    </p:spTree>
    <p:extLst>
      <p:ext uri="{BB962C8B-B14F-4D97-AF65-F5344CB8AC3E}">
        <p14:creationId xmlns:p14="http://schemas.microsoft.com/office/powerpoint/2010/main" xmlns="" val="2552405819"/>
      </p:ext>
    </p:extLst>
  </p:cSld>
  <p:clrMapOvr>
    <a:masterClrMapping/>
  </p:clrMapOvr>
  <mc:AlternateContent xmlns:mc="http://schemas.openxmlformats.org/markup-compatibility/2006">
    <mc:Choice xmlns:p14="http://schemas.microsoft.com/office/powerpoint/2010/main" xmlns="" Requires="p14">
      <p:transition spd="slow" p14:dur="5000" advClick="0" advTm="0">
        <p14:conveyor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42844" y="1"/>
            <a:ext cx="6357982" cy="4714884"/>
          </a:xfrm>
        </p:spPr>
        <p:txBody>
          <a:bodyPr>
            <a:normAutofit/>
          </a:bodyPr>
          <a:lstStyle/>
          <a:p>
            <a:pPr algn="just"/>
            <a:r>
              <a:rPr lang="it-IT" sz="1600" dirty="0"/>
              <a:t>Secondo i </a:t>
            </a:r>
            <a:r>
              <a:rPr lang="it-IT" sz="1600" dirty="0" smtClean="0"/>
              <a:t>dati ISTAT</a:t>
            </a:r>
            <a:r>
              <a:rPr lang="it-IT" sz="1600" dirty="0"/>
              <a:t> nel 2015 </a:t>
            </a:r>
            <a:r>
              <a:rPr lang="it-IT" sz="1600" dirty="0" smtClean="0"/>
              <a:t>il </a:t>
            </a:r>
            <a:r>
              <a:rPr lang="it-IT" sz="1600" dirty="0"/>
              <a:t>35% delle donne nel mondo ha subito una violenza. La matrice della violenza contro le donne può essere rintracciata ancor oggi nella disuguaglianza dei rapporti tra uomini e donne. E la stessa Dichiarazione adottata dall'Assemblea Generale Onu parla di violenza contro le donne come di "uno dei meccanismi sociali cruciali per mezzo dei quali le donne sono costrette in una posizione subordinata rispetto agli uomini". </a:t>
            </a:r>
            <a:endParaRPr lang="it-IT" sz="1600" dirty="0" smtClean="0"/>
          </a:p>
          <a:p>
            <a:pPr algn="just"/>
            <a:r>
              <a:rPr lang="it-IT" sz="1600" dirty="0" smtClean="0"/>
              <a:t>L’uccisione </a:t>
            </a:r>
            <a:r>
              <a:rPr lang="it-IT" sz="1600" dirty="0"/>
              <a:t>di una donna con la quale si hanno legami sentimentali o sessuali, rappresenta la parte preponderante degli omicidi contro il genere femminile. Più </a:t>
            </a:r>
            <a:r>
              <a:rPr lang="it-IT" sz="1600" dirty="0" smtClean="0"/>
              <a:t>dell’82% dei </a:t>
            </a:r>
            <a:r>
              <a:rPr lang="it-IT" sz="1600" dirty="0"/>
              <a:t>delitti commessi a scapito di una donna, nel nostro </a:t>
            </a:r>
            <a:r>
              <a:rPr lang="it-IT" sz="1600" dirty="0" smtClean="0"/>
              <a:t>Paese</a:t>
            </a:r>
            <a:r>
              <a:rPr lang="it-IT" sz="1600" dirty="0"/>
              <a:t>, sono classificati come </a:t>
            </a:r>
            <a:r>
              <a:rPr lang="it-IT" sz="1600" dirty="0" err="1"/>
              <a:t>femminicidi</a:t>
            </a:r>
            <a:r>
              <a:rPr lang="it-IT" sz="1600" dirty="0"/>
              <a:t>. </a:t>
            </a:r>
            <a:endParaRPr lang="it-IT" sz="1600" dirty="0" smtClean="0"/>
          </a:p>
          <a:p>
            <a:pPr algn="just"/>
            <a:r>
              <a:rPr lang="it-IT" sz="1600" dirty="0" smtClean="0"/>
              <a:t>Negli </a:t>
            </a:r>
            <a:r>
              <a:rPr lang="it-IT" sz="1600" dirty="0"/>
              <a:t>ultimi 5 anni si registrano 774 casi di omicidio di donne, una media di circa 150 all'anno.</a:t>
            </a:r>
            <a:br>
              <a:rPr lang="it-IT" sz="1600" dirty="0"/>
            </a:br>
            <a:r>
              <a:rPr lang="it-IT" sz="1600" dirty="0"/>
              <a:t>Significa che in Italia ogni due giorni </a:t>
            </a:r>
            <a:r>
              <a:rPr lang="it-IT" sz="1600" dirty="0" smtClean="0"/>
              <a:t>viene </a:t>
            </a:r>
            <a:r>
              <a:rPr lang="it-IT" sz="1600" dirty="0"/>
              <a:t>uccisa una </a:t>
            </a:r>
            <a:r>
              <a:rPr lang="it-IT" sz="1600" dirty="0" smtClean="0"/>
              <a:t>donna.</a:t>
            </a:r>
            <a:endParaRPr lang="it-I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6715140" y="357166"/>
            <a:ext cx="1796988" cy="5025740"/>
          </a:xfrm>
          <a:prstGeom prst="rect">
            <a:avLst/>
          </a:prstGeom>
          <a:ln w="88900" cap="sq" cmpd="thickThin">
            <a:solidFill>
              <a:schemeClr val="accent1"/>
            </a:solid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3000364" y="4500570"/>
            <a:ext cx="2598618" cy="2018163"/>
          </a:xfrm>
          <a:prstGeom prst="rect">
            <a:avLst/>
          </a:prstGeom>
          <a:ln w="88900" cap="sq" cmpd="thickThin">
            <a:solidFill>
              <a:schemeClr val="accent1"/>
            </a:solid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807918784"/>
      </p:ext>
    </p:extLst>
  </p:cSld>
  <p:clrMapOvr>
    <a:masterClrMapping/>
  </p:clrMapOvr>
  <mc:AlternateContent xmlns:mc="http://schemas.openxmlformats.org/markup-compatibility/2006">
    <mc:Choice xmlns:p14="http://schemas.microsoft.com/office/powerpoint/2010/main" xmlns="" Requires="p14">
      <p:transition spd="slow" p14:dur="10000" advClick="0" advTm="0">
        <p14:ferris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2052"/>
                                        </p:tgtEl>
                                        <p:attrNameLst>
                                          <p:attrName>style.visibility</p:attrName>
                                        </p:attrNameLst>
                                      </p:cBhvr>
                                      <p:to>
                                        <p:strVal val="visible"/>
                                      </p:to>
                                    </p:set>
                                    <p:animEffect transition="in" filter="wipe(down)">
                                      <p:cBhvr>
                                        <p:cTn id="22" dur="580">
                                          <p:stCondLst>
                                            <p:cond delay="0"/>
                                          </p:stCondLst>
                                        </p:cTn>
                                        <p:tgtEl>
                                          <p:spTgt spid="2052"/>
                                        </p:tgtEl>
                                      </p:cBhvr>
                                    </p:animEffect>
                                    <p:anim calcmode="lin" valueType="num">
                                      <p:cBhvr>
                                        <p:cTn id="23" dur="1822" tmFilter="0,0; 0.14,0.36; 0.43,0.73; 0.71,0.91; 1.0,1.0">
                                          <p:stCondLst>
                                            <p:cond delay="0"/>
                                          </p:stCondLst>
                                        </p:cTn>
                                        <p:tgtEl>
                                          <p:spTgt spid="2052"/>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2052"/>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2052"/>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2052"/>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2052"/>
                                        </p:tgtEl>
                                        <p:attrNameLst>
                                          <p:attrName>ppt_y</p:attrName>
                                        </p:attrNameLst>
                                      </p:cBhvr>
                                      <p:tavLst>
                                        <p:tav tm="0" fmla="#ppt_y-sin(pi*$)/81">
                                          <p:val>
                                            <p:fltVal val="0"/>
                                          </p:val>
                                        </p:tav>
                                        <p:tav tm="100000">
                                          <p:val>
                                            <p:fltVal val="1"/>
                                          </p:val>
                                        </p:tav>
                                      </p:tavLst>
                                    </p:anim>
                                    <p:animScale>
                                      <p:cBhvr>
                                        <p:cTn id="28" dur="26">
                                          <p:stCondLst>
                                            <p:cond delay="650"/>
                                          </p:stCondLst>
                                        </p:cTn>
                                        <p:tgtEl>
                                          <p:spTgt spid="2052"/>
                                        </p:tgtEl>
                                      </p:cBhvr>
                                      <p:to x="100000" y="60000"/>
                                    </p:animScale>
                                    <p:animScale>
                                      <p:cBhvr>
                                        <p:cTn id="29" dur="166" decel="50000">
                                          <p:stCondLst>
                                            <p:cond delay="676"/>
                                          </p:stCondLst>
                                        </p:cTn>
                                        <p:tgtEl>
                                          <p:spTgt spid="2052"/>
                                        </p:tgtEl>
                                      </p:cBhvr>
                                      <p:to x="100000" y="100000"/>
                                    </p:animScale>
                                    <p:animScale>
                                      <p:cBhvr>
                                        <p:cTn id="30" dur="26">
                                          <p:stCondLst>
                                            <p:cond delay="1312"/>
                                          </p:stCondLst>
                                        </p:cTn>
                                        <p:tgtEl>
                                          <p:spTgt spid="2052"/>
                                        </p:tgtEl>
                                      </p:cBhvr>
                                      <p:to x="100000" y="80000"/>
                                    </p:animScale>
                                    <p:animScale>
                                      <p:cBhvr>
                                        <p:cTn id="31" dur="166" decel="50000">
                                          <p:stCondLst>
                                            <p:cond delay="1338"/>
                                          </p:stCondLst>
                                        </p:cTn>
                                        <p:tgtEl>
                                          <p:spTgt spid="2052"/>
                                        </p:tgtEl>
                                      </p:cBhvr>
                                      <p:to x="100000" y="100000"/>
                                    </p:animScale>
                                    <p:animScale>
                                      <p:cBhvr>
                                        <p:cTn id="32" dur="26">
                                          <p:stCondLst>
                                            <p:cond delay="1642"/>
                                          </p:stCondLst>
                                        </p:cTn>
                                        <p:tgtEl>
                                          <p:spTgt spid="2052"/>
                                        </p:tgtEl>
                                      </p:cBhvr>
                                      <p:to x="100000" y="90000"/>
                                    </p:animScale>
                                    <p:animScale>
                                      <p:cBhvr>
                                        <p:cTn id="33" dur="166" decel="50000">
                                          <p:stCondLst>
                                            <p:cond delay="1668"/>
                                          </p:stCondLst>
                                        </p:cTn>
                                        <p:tgtEl>
                                          <p:spTgt spid="2052"/>
                                        </p:tgtEl>
                                      </p:cBhvr>
                                      <p:to x="100000" y="100000"/>
                                    </p:animScale>
                                    <p:animScale>
                                      <p:cBhvr>
                                        <p:cTn id="34" dur="26">
                                          <p:stCondLst>
                                            <p:cond delay="1808"/>
                                          </p:stCondLst>
                                        </p:cTn>
                                        <p:tgtEl>
                                          <p:spTgt spid="2052"/>
                                        </p:tgtEl>
                                      </p:cBhvr>
                                      <p:to x="100000" y="95000"/>
                                    </p:animScale>
                                    <p:animScale>
                                      <p:cBhvr>
                                        <p:cTn id="35" dur="166" decel="50000">
                                          <p:stCondLst>
                                            <p:cond delay="1834"/>
                                          </p:stCondLst>
                                        </p:cTn>
                                        <p:tgtEl>
                                          <p:spTgt spid="2052"/>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2050"/>
                                        </p:tgtEl>
                                        <p:attrNameLst>
                                          <p:attrName>style.visibility</p:attrName>
                                        </p:attrNameLst>
                                      </p:cBhvr>
                                      <p:to>
                                        <p:strVal val="visible"/>
                                      </p:to>
                                    </p:set>
                                    <p:animEffect transition="in" filter="wipe(down)">
                                      <p:cBhvr>
                                        <p:cTn id="40" dur="580">
                                          <p:stCondLst>
                                            <p:cond delay="0"/>
                                          </p:stCondLst>
                                        </p:cTn>
                                        <p:tgtEl>
                                          <p:spTgt spid="2050"/>
                                        </p:tgtEl>
                                      </p:cBhvr>
                                    </p:animEffect>
                                    <p:anim calcmode="lin" valueType="num">
                                      <p:cBhvr>
                                        <p:cTn id="41"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46" dur="26">
                                          <p:stCondLst>
                                            <p:cond delay="650"/>
                                          </p:stCondLst>
                                        </p:cTn>
                                        <p:tgtEl>
                                          <p:spTgt spid="2050"/>
                                        </p:tgtEl>
                                      </p:cBhvr>
                                      <p:to x="100000" y="60000"/>
                                    </p:animScale>
                                    <p:animScale>
                                      <p:cBhvr>
                                        <p:cTn id="47" dur="166" decel="50000">
                                          <p:stCondLst>
                                            <p:cond delay="676"/>
                                          </p:stCondLst>
                                        </p:cTn>
                                        <p:tgtEl>
                                          <p:spTgt spid="2050"/>
                                        </p:tgtEl>
                                      </p:cBhvr>
                                      <p:to x="100000" y="100000"/>
                                    </p:animScale>
                                    <p:animScale>
                                      <p:cBhvr>
                                        <p:cTn id="48" dur="26">
                                          <p:stCondLst>
                                            <p:cond delay="1312"/>
                                          </p:stCondLst>
                                        </p:cTn>
                                        <p:tgtEl>
                                          <p:spTgt spid="2050"/>
                                        </p:tgtEl>
                                      </p:cBhvr>
                                      <p:to x="100000" y="80000"/>
                                    </p:animScale>
                                    <p:animScale>
                                      <p:cBhvr>
                                        <p:cTn id="49" dur="166" decel="50000">
                                          <p:stCondLst>
                                            <p:cond delay="1338"/>
                                          </p:stCondLst>
                                        </p:cTn>
                                        <p:tgtEl>
                                          <p:spTgt spid="2050"/>
                                        </p:tgtEl>
                                      </p:cBhvr>
                                      <p:to x="100000" y="100000"/>
                                    </p:animScale>
                                    <p:animScale>
                                      <p:cBhvr>
                                        <p:cTn id="50" dur="26">
                                          <p:stCondLst>
                                            <p:cond delay="1642"/>
                                          </p:stCondLst>
                                        </p:cTn>
                                        <p:tgtEl>
                                          <p:spTgt spid="2050"/>
                                        </p:tgtEl>
                                      </p:cBhvr>
                                      <p:to x="100000" y="90000"/>
                                    </p:animScale>
                                    <p:animScale>
                                      <p:cBhvr>
                                        <p:cTn id="51" dur="166" decel="50000">
                                          <p:stCondLst>
                                            <p:cond delay="1668"/>
                                          </p:stCondLst>
                                        </p:cTn>
                                        <p:tgtEl>
                                          <p:spTgt spid="2050"/>
                                        </p:tgtEl>
                                      </p:cBhvr>
                                      <p:to x="100000" y="100000"/>
                                    </p:animScale>
                                    <p:animScale>
                                      <p:cBhvr>
                                        <p:cTn id="52" dur="26">
                                          <p:stCondLst>
                                            <p:cond delay="1808"/>
                                          </p:stCondLst>
                                        </p:cTn>
                                        <p:tgtEl>
                                          <p:spTgt spid="2050"/>
                                        </p:tgtEl>
                                      </p:cBhvr>
                                      <p:to x="100000" y="95000"/>
                                    </p:animScale>
                                    <p:animScale>
                                      <p:cBhvr>
                                        <p:cTn id="53" dur="166" decel="50000">
                                          <p:stCondLst>
                                            <p:cond delay="1834"/>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0" y="0"/>
            <a:ext cx="8786842" cy="6858000"/>
          </a:xfrm>
        </p:spPr>
        <p:txBody>
          <a:bodyPr>
            <a:normAutofit/>
          </a:bodyPr>
          <a:lstStyle/>
          <a:p>
            <a:pPr algn="just">
              <a:buNone/>
            </a:pPr>
            <a:r>
              <a:rPr lang="it-IT" sz="1600" dirty="0" smtClean="0">
                <a:latin typeface="+mj-lt"/>
              </a:rPr>
              <a:t>     Tanti sono i casi di </a:t>
            </a:r>
            <a:r>
              <a:rPr lang="it-IT" sz="1600" dirty="0" err="1" smtClean="0">
                <a:latin typeface="+mj-lt"/>
              </a:rPr>
              <a:t>femminicidio</a:t>
            </a:r>
            <a:r>
              <a:rPr lang="it-IT" sz="1600" dirty="0" smtClean="0">
                <a:latin typeface="+mj-lt"/>
              </a:rPr>
              <a:t> eclatanti,  ricordiamo  Lucia </a:t>
            </a:r>
            <a:r>
              <a:rPr lang="it-IT" sz="1600" dirty="0" err="1" smtClean="0">
                <a:latin typeface="+mj-lt"/>
              </a:rPr>
              <a:t>Annibali</a:t>
            </a:r>
            <a:r>
              <a:rPr lang="it-IT" sz="1600" dirty="0" smtClean="0">
                <a:latin typeface="+mj-lt"/>
              </a:rPr>
              <a:t> , una giovane avvocatessa di Pesaro sfigurata con l’acido, il mandate è l’ex fidanzato condannato a 20 anni; </a:t>
            </a:r>
            <a:r>
              <a:rPr lang="it-IT" sz="1600" dirty="0" err="1" smtClean="0">
                <a:latin typeface="+mj-lt"/>
              </a:rPr>
              <a:t>Vania</a:t>
            </a:r>
            <a:r>
              <a:rPr lang="it-IT" sz="1600" dirty="0" smtClean="0">
                <a:latin typeface="+mj-lt"/>
              </a:rPr>
              <a:t> </a:t>
            </a:r>
            <a:r>
              <a:rPr lang="it-IT" sz="1600" dirty="0" err="1" smtClean="0">
                <a:latin typeface="+mj-lt"/>
              </a:rPr>
              <a:t>Vannucchi</a:t>
            </a:r>
            <a:r>
              <a:rPr lang="it-IT" sz="1600" dirty="0" smtClean="0">
                <a:latin typeface="+mj-lt"/>
              </a:rPr>
              <a:t>, operatrice sociosanitaria, morta dopo essere stata inondata di benzina e arsa viva da un uomo con cui aveva avuto una relazione; Melania Rea, assassinata in un bosco  con 35 coltellate dal marito Salvatore </a:t>
            </a:r>
            <a:r>
              <a:rPr lang="it-IT" sz="1600" dirty="0" err="1" smtClean="0">
                <a:latin typeface="+mj-lt"/>
              </a:rPr>
              <a:t>Parolisi</a:t>
            </a:r>
            <a:r>
              <a:rPr lang="it-IT" sz="1600" dirty="0" smtClean="0">
                <a:latin typeface="+mj-lt"/>
              </a:rPr>
              <a:t>, condannato a 20 anni di reclusione; Sara Di </a:t>
            </a:r>
            <a:r>
              <a:rPr lang="it-IT" sz="1600" dirty="0" err="1" smtClean="0">
                <a:latin typeface="+mj-lt"/>
              </a:rPr>
              <a:t>Pietrantonio</a:t>
            </a:r>
            <a:r>
              <a:rPr lang="it-IT" sz="1600" dirty="0" smtClean="0">
                <a:latin typeface="+mj-lt"/>
              </a:rPr>
              <a:t>, bruciata viva dal suo fidanzato  in una strada della periferia di Roma; </a:t>
            </a:r>
            <a:r>
              <a:rPr lang="it-IT" sz="1600" dirty="0" err="1" smtClean="0">
                <a:latin typeface="+mj-lt"/>
              </a:rPr>
              <a:t>Gessica</a:t>
            </a:r>
            <a:r>
              <a:rPr lang="it-IT" sz="1600" dirty="0" smtClean="0">
                <a:latin typeface="+mj-lt"/>
              </a:rPr>
              <a:t> Notaro, reginetta di bellezza sfigurata dall'ex compagno; Vanessa </a:t>
            </a:r>
            <a:r>
              <a:rPr lang="it-IT" sz="1600" dirty="0" err="1" smtClean="0">
                <a:latin typeface="+mj-lt"/>
              </a:rPr>
              <a:t>Scialfa</a:t>
            </a:r>
            <a:r>
              <a:rPr lang="it-IT" sz="1600" dirty="0" smtClean="0">
                <a:latin typeface="+mj-lt"/>
              </a:rPr>
              <a:t>, uccisa dal fidanzato che ha detto di averlo fatto per gelosia e sotto effetto di cocaina.</a:t>
            </a:r>
          </a:p>
          <a:p>
            <a:pPr>
              <a:buNone/>
            </a:pPr>
            <a:endParaRPr lang="it-IT" sz="1200" dirty="0" smtClean="0">
              <a:latin typeface="Californian FB" pitchFamily="18" charset="0"/>
            </a:endParaRPr>
          </a:p>
          <a:p>
            <a:pPr>
              <a:buNone/>
            </a:pPr>
            <a:endParaRPr lang="it-IT" sz="1200" dirty="0" smtClean="0">
              <a:latin typeface="Californian FB" pitchFamily="18" charset="0"/>
            </a:endParaRPr>
          </a:p>
          <a:p>
            <a:pPr algn="ctr">
              <a:buNone/>
            </a:pPr>
            <a:endParaRPr lang="it-IT" sz="1200" dirty="0" smtClean="0">
              <a:latin typeface="+mj-lt"/>
            </a:endParaRPr>
          </a:p>
          <a:p>
            <a:pPr>
              <a:buNone/>
            </a:pPr>
            <a:endParaRPr lang="it-IT" sz="1800" dirty="0" smtClean="0">
              <a:latin typeface="Californian FB" pitchFamily="18" charset="0"/>
            </a:endParaRPr>
          </a:p>
          <a:p>
            <a:pPr>
              <a:buNone/>
            </a:pPr>
            <a:endParaRPr lang="it-IT" sz="1800" dirty="0"/>
          </a:p>
        </p:txBody>
      </p:sp>
      <p:pic>
        <p:nvPicPr>
          <p:cNvPr id="4" name="Immagin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28596" y="2643182"/>
            <a:ext cx="2649704" cy="1430591"/>
          </a:xfrm>
          <a:prstGeom prst="rect">
            <a:avLst/>
          </a:prstGeom>
          <a:ln w="88900" cap="sq" cmpd="thickThin">
            <a:solidFill>
              <a:schemeClr val="accent1"/>
            </a:solidFill>
            <a:prstDash val="solid"/>
            <a:miter lim="800000"/>
          </a:ln>
          <a:effectLst>
            <a:innerShdw blurRad="76200">
              <a:srgbClr val="000000"/>
            </a:innerShdw>
          </a:effectLst>
        </p:spPr>
      </p:pic>
      <p:pic>
        <p:nvPicPr>
          <p:cNvPr id="8" name="Immagine 7"/>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87881" y="4714885"/>
            <a:ext cx="1798103" cy="1791322"/>
          </a:xfrm>
          <a:prstGeom prst="rect">
            <a:avLst/>
          </a:prstGeom>
          <a:ln w="88900" cap="sq" cmpd="thickThin">
            <a:solidFill>
              <a:schemeClr val="accent1"/>
            </a:solidFill>
            <a:prstDash val="solid"/>
            <a:miter lim="800000"/>
          </a:ln>
          <a:effectLst>
            <a:innerShdw blurRad="76200">
              <a:srgbClr val="000000"/>
            </a:innerShdw>
          </a:effectLst>
        </p:spPr>
      </p:pic>
      <p:pic>
        <p:nvPicPr>
          <p:cNvPr id="9" name="Immagine 8"/>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714612" y="4714884"/>
            <a:ext cx="2692693" cy="1785950"/>
          </a:xfrm>
          <a:prstGeom prst="rect">
            <a:avLst/>
          </a:prstGeom>
          <a:ln w="88900" cap="sq" cmpd="thickThin">
            <a:solidFill>
              <a:schemeClr val="accent1"/>
            </a:solidFill>
            <a:prstDash val="solid"/>
            <a:miter lim="800000"/>
          </a:ln>
          <a:effectLst>
            <a:innerShdw blurRad="76200">
              <a:srgbClr val="000000"/>
            </a:innerShdw>
          </a:effectLst>
        </p:spPr>
      </p:pic>
      <p:pic>
        <p:nvPicPr>
          <p:cNvPr id="10" name="Immagine 9"/>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5786446" y="4714884"/>
            <a:ext cx="2161781" cy="1857388"/>
          </a:xfrm>
          <a:prstGeom prst="rect">
            <a:avLst/>
          </a:prstGeom>
          <a:ln w="88900" cap="sq" cmpd="thickThin">
            <a:solidFill>
              <a:schemeClr val="accent1"/>
            </a:solidFill>
            <a:prstDash val="solid"/>
            <a:miter lim="800000"/>
          </a:ln>
          <a:effectLst>
            <a:innerShdw blurRad="76200">
              <a:srgbClr val="000000"/>
            </a:innerShdw>
          </a:effectLst>
        </p:spPr>
      </p:pic>
      <p:pic>
        <p:nvPicPr>
          <p:cNvPr id="11" name="Immagine 10"/>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714744" y="2571744"/>
            <a:ext cx="2000264" cy="1430591"/>
          </a:xfrm>
          <a:prstGeom prst="rect">
            <a:avLst/>
          </a:prstGeom>
          <a:ln w="88900" cap="sq" cmpd="thickThin">
            <a:solidFill>
              <a:schemeClr val="accent1"/>
            </a:solidFill>
            <a:prstDash val="solid"/>
            <a:miter lim="800000"/>
          </a:ln>
          <a:effectLst>
            <a:innerShdw blurRad="76200">
              <a:srgbClr val="000000"/>
            </a:innerShdw>
          </a:effectLst>
        </p:spPr>
      </p:pic>
      <p:pic>
        <p:nvPicPr>
          <p:cNvPr id="12" name="Immagine 11"/>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6286512" y="2571744"/>
            <a:ext cx="2145886" cy="1430591"/>
          </a:xfrm>
          <a:prstGeom prst="rect">
            <a:avLst/>
          </a:prstGeom>
          <a:ln w="88900" cap="sq" cmpd="thickThin">
            <a:solidFill>
              <a:schemeClr val="accent1"/>
            </a:solidFill>
            <a:prstDash val="solid"/>
            <a:miter lim="800000"/>
          </a:ln>
          <a:effectLst>
            <a:innerShdw blurRad="76200">
              <a:srgbClr val="000000"/>
            </a:innerShdw>
          </a:effectLst>
        </p:spPr>
      </p:pic>
    </p:spTree>
    <p:extLst>
      <p:ext uri="{BB962C8B-B14F-4D97-AF65-F5344CB8AC3E}">
        <p14:creationId xmlns:p14="http://schemas.microsoft.com/office/powerpoint/2010/main" xmlns="" val="3036656700"/>
      </p:ext>
    </p:extLst>
  </p:cSld>
  <p:clrMapOvr>
    <a:masterClrMapping/>
  </p:clrMapOvr>
  <mc:AlternateContent xmlns:mc="http://schemas.openxmlformats.org/markup-compatibility/2006">
    <mc:Choice xmlns:p14="http://schemas.microsoft.com/office/powerpoint/2010/main" xmlns="" Requires="p14">
      <p:transition spd="slow" advClick="0" advTm="0">
        <p14:flythrough/>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ircle(in)">
                                      <p:cBhvr>
                                        <p:cTn id="29" dur="20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circle(in)">
                                      <p:cBhvr>
                                        <p:cTn id="3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214290"/>
            <a:ext cx="7211144" cy="6259662"/>
          </a:xfrm>
        </p:spPr>
        <p:txBody>
          <a:bodyPr>
            <a:normAutofit/>
          </a:bodyPr>
          <a:lstStyle/>
          <a:p>
            <a:pPr algn="just"/>
            <a:r>
              <a:rPr lang="it-IT" dirty="0"/>
              <a:t>L’11 Maggio del 2011 è stata sottoscritta ad Istanbul la “Convenzione del Consiglio d’Europa” sulla prevenzione e la lotta contro la violenza nei confronti delle donne e la violenza domestica, firmata da 32 Paesi e ratificata, per la prima volta nell’anno 2012, dalla Turchia ed a seguire, negli anni </a:t>
            </a:r>
            <a:r>
              <a:rPr lang="it-IT" dirty="0" smtClean="0"/>
              <a:t>successivi, </a:t>
            </a:r>
            <a:r>
              <a:rPr lang="it-IT" dirty="0"/>
              <a:t>da numerosi altri Stati, tra i quali l’Italia.</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1428728" y="3571876"/>
            <a:ext cx="5929354" cy="2714644"/>
          </a:xfrm>
          <a:prstGeom prst="rect">
            <a:avLst/>
          </a:prstGeom>
          <a:ln w="88900" cap="sq" cmpd="thickThin">
            <a:solidFill>
              <a:schemeClr val="accent1"/>
            </a:solid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15821733"/>
      </p:ext>
    </p:extLst>
  </p:cSld>
  <p:clrMapOvr>
    <a:masterClrMapping/>
  </p:clrMapOvr>
  <mc:AlternateContent xmlns:mc="http://schemas.openxmlformats.org/markup-compatibility/2006">
    <mc:Choice xmlns:p14="http://schemas.microsoft.com/office/powerpoint/2010/main" xmlns="" Requires="p14">
      <p:transition spd="slow" p14:dur="1500" advClick="0" advTm="0">
        <p14:ripple dir="r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099"/>
                                        </p:tgtEl>
                                        <p:attrNameLst>
                                          <p:attrName>style.visibility</p:attrName>
                                        </p:attrNameLst>
                                      </p:cBhvr>
                                      <p:to>
                                        <p:strVal val="visible"/>
                                      </p:to>
                                    </p:set>
                                    <p:animEffect transition="in" filter="wipe(down)">
                                      <p:cBhvr>
                                        <p:cTn id="15"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95536" y="404664"/>
            <a:ext cx="7462612" cy="5760640"/>
          </a:xfrm>
          <a:ln>
            <a:solidFill>
              <a:schemeClr val="accent1"/>
            </a:solidFill>
          </a:ln>
        </p:spPr>
        <p:txBody>
          <a:bodyPr>
            <a:noAutofit/>
          </a:bodyPr>
          <a:lstStyle/>
          <a:p>
            <a:pPr algn="just" fontAlgn="base"/>
            <a:r>
              <a:rPr lang="it-IT" sz="1600" dirty="0"/>
              <a:t>A ottobre 2013 il Senato ha approvato il decreto legge contro il </a:t>
            </a:r>
            <a:r>
              <a:rPr lang="it-IT" sz="1600" dirty="0" err="1"/>
              <a:t>femminicidio</a:t>
            </a:r>
            <a:r>
              <a:rPr lang="it-IT" sz="1600" dirty="0"/>
              <a:t>. </a:t>
            </a:r>
            <a:endParaRPr lang="it-IT" sz="1600" dirty="0" smtClean="0"/>
          </a:p>
          <a:p>
            <a:pPr algn="just" fontAlgn="base">
              <a:buNone/>
            </a:pPr>
            <a:r>
              <a:rPr lang="it-IT" sz="1600" dirty="0" smtClean="0"/>
              <a:t>     La </a:t>
            </a:r>
            <a:r>
              <a:rPr lang="it-IT" sz="1600" dirty="0"/>
              <a:t>normativa rientra nel quadro delineato dalla Convenzione di Istanbul, primo strumento internazionale giuridicamente vincolante sulla prevenzione e la lotta alla violenza contro le donne e la violenza domestica. L'elemento di novità è il riconoscimento della violenza sulle donne come forma di violazione dei diritti umani e di discriminazione.</a:t>
            </a:r>
            <a:br>
              <a:rPr lang="it-IT" sz="1600" dirty="0"/>
            </a:br>
            <a:r>
              <a:rPr lang="it-IT" sz="1600" dirty="0"/>
              <a:t>La legge approvata, che rientra nel quadro della convenzione di Istanbul, si basa soprattutto sull’inasprimento delle pene e delle misure cautelari. </a:t>
            </a:r>
            <a:endParaRPr lang="it-IT" sz="1600" dirty="0" smtClean="0"/>
          </a:p>
          <a:p>
            <a:pPr algn="just" fontAlgn="base">
              <a:buNone/>
            </a:pPr>
            <a:r>
              <a:rPr lang="it-IT" sz="1600" dirty="0" smtClean="0"/>
              <a:t>     È </a:t>
            </a:r>
            <a:r>
              <a:rPr lang="it-IT" sz="1600" dirty="0"/>
              <a:t>stato introdotto l’arresto in flagranza obbligatorio per i reati di maltrattamenti in famiglia e </a:t>
            </a:r>
            <a:r>
              <a:rPr lang="it-IT" sz="1600" dirty="0" err="1"/>
              <a:t>stalking</a:t>
            </a:r>
            <a:r>
              <a:rPr lang="it-IT" sz="1600" dirty="0"/>
              <a:t>. </a:t>
            </a:r>
            <a:endParaRPr lang="it-IT" sz="1600" dirty="0" smtClean="0"/>
          </a:p>
          <a:p>
            <a:pPr algn="just" fontAlgn="base">
              <a:buNone/>
            </a:pPr>
            <a:r>
              <a:rPr lang="it-IT" sz="1600" dirty="0" smtClean="0"/>
              <a:t>     La </a:t>
            </a:r>
            <a:r>
              <a:rPr lang="it-IT" sz="1600" dirty="0"/>
              <a:t>polizia giudiziaria potrà disporre l’allontanamento dalla casa familiare e il divieto di avvicinarsi ai luoghi frequentati dalla persona offesa.</a:t>
            </a:r>
            <a:br>
              <a:rPr lang="it-IT" sz="1600" dirty="0"/>
            </a:br>
            <a:r>
              <a:rPr lang="it-IT" sz="1600" dirty="0"/>
              <a:t>Gli aggressori allontanati dall'abitazione familiare potranno essere controllati attraverso un braccialetto elettronico </a:t>
            </a:r>
            <a:r>
              <a:rPr lang="it-IT" sz="1600" dirty="0" smtClean="0"/>
              <a:t>e, </a:t>
            </a:r>
            <a:r>
              <a:rPr lang="it-IT" sz="1600" dirty="0"/>
              <a:t>in caso di </a:t>
            </a:r>
            <a:r>
              <a:rPr lang="it-IT" sz="1600" dirty="0" err="1" smtClean="0"/>
              <a:t>stalking</a:t>
            </a:r>
            <a:r>
              <a:rPr lang="it-IT" sz="1600" dirty="0" smtClean="0"/>
              <a:t>, </a:t>
            </a:r>
            <a:r>
              <a:rPr lang="it-IT" sz="1600" dirty="0"/>
              <a:t>potranno essere disposte intercettazioni telefoniche.</a:t>
            </a:r>
            <a:br>
              <a:rPr lang="it-IT" sz="1600" dirty="0"/>
            </a:br>
            <a:r>
              <a:rPr lang="it-IT" sz="1600" dirty="0"/>
              <a:t>Il nuovo testo prevede l’inasprimento delle pene quando la violenza è commessa contro una persona con cui si ha una relazione, e non soltanto se si convive o si ha un vincolo </a:t>
            </a:r>
            <a:r>
              <a:rPr lang="it-IT" sz="1600" dirty="0" smtClean="0"/>
              <a:t>di </a:t>
            </a:r>
            <a:r>
              <a:rPr lang="it-IT" sz="1600" dirty="0"/>
              <a:t>matrimonio. </a:t>
            </a:r>
            <a:endParaRPr lang="it-IT" sz="1600" dirty="0" smtClean="0"/>
          </a:p>
          <a:p>
            <a:pPr algn="just" fontAlgn="base">
              <a:buNone/>
            </a:pPr>
            <a:r>
              <a:rPr lang="it-IT" sz="1600" dirty="0" smtClean="0"/>
              <a:t>     Le </a:t>
            </a:r>
            <a:r>
              <a:rPr lang="it-IT" sz="1600" dirty="0"/>
              <a:t>aggravanti sono previste anche quando i maltrattamenti avvengono in presenza di minori e contro le donne incinte.</a:t>
            </a:r>
          </a:p>
        </p:txBody>
      </p:sp>
    </p:spTree>
    <p:extLst>
      <p:ext uri="{BB962C8B-B14F-4D97-AF65-F5344CB8AC3E}">
        <p14:creationId xmlns:p14="http://schemas.microsoft.com/office/powerpoint/2010/main" xmlns="" val="48166825"/>
      </p:ext>
    </p:extLst>
  </p:cSld>
  <p:clrMapOvr>
    <a:masterClrMapping/>
  </p:clrMapOvr>
  <mc:AlternateContent xmlns:mc="http://schemas.openxmlformats.org/markup-compatibility/2006">
    <mc:Choice xmlns:p14="http://schemas.microsoft.com/office/powerpoint/2010/main" xmlns="" Requires="p14">
      <p:transition spd="slow" p14:dur="20000" advClick="0" advTm="0">
        <p14:glitter pattern="hexagon"/>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83568" y="214290"/>
            <a:ext cx="7344816" cy="3214710"/>
          </a:xfrm>
        </p:spPr>
        <p:txBody>
          <a:bodyPr>
            <a:normAutofit fontScale="92500" lnSpcReduction="20000"/>
          </a:bodyPr>
          <a:lstStyle/>
          <a:p>
            <a:pPr algn="just">
              <a:buNone/>
            </a:pPr>
            <a:r>
              <a:rPr lang="it-IT" sz="2200" dirty="0" smtClean="0">
                <a:latin typeface="+mj-lt"/>
              </a:rPr>
              <a:t>     Il </a:t>
            </a:r>
            <a:r>
              <a:rPr lang="it-IT" sz="2200" dirty="0">
                <a:latin typeface="+mj-lt"/>
              </a:rPr>
              <a:t>25 Novembre è la giornata mondiale contro la violenza delle donne, una data importante per ricordare a tutti che il rispetto è alla base di ogni rapporto, ed in una ricorrenza </a:t>
            </a:r>
            <a:r>
              <a:rPr lang="it-IT" sz="2200" dirty="0" smtClean="0">
                <a:latin typeface="+mj-lt"/>
              </a:rPr>
              <a:t> di così </a:t>
            </a:r>
            <a:r>
              <a:rPr lang="it-IT" sz="2200" dirty="0">
                <a:latin typeface="+mj-lt"/>
              </a:rPr>
              <a:t>grande </a:t>
            </a:r>
            <a:r>
              <a:rPr lang="it-IT" sz="2200" dirty="0" smtClean="0">
                <a:latin typeface="+mj-lt"/>
              </a:rPr>
              <a:t>interesse noi vogliamo dire, </a:t>
            </a:r>
            <a:r>
              <a:rPr lang="it-IT" sz="2200" dirty="0">
                <a:latin typeface="+mj-lt"/>
              </a:rPr>
              <a:t>con </a:t>
            </a:r>
            <a:r>
              <a:rPr lang="it-IT" sz="2200" dirty="0" smtClean="0">
                <a:latin typeface="+mj-lt"/>
              </a:rPr>
              <a:t>convinzione, il </a:t>
            </a:r>
            <a:r>
              <a:rPr lang="it-IT" sz="2200" dirty="0">
                <a:latin typeface="+mj-lt"/>
              </a:rPr>
              <a:t>nostro “NO” al </a:t>
            </a:r>
            <a:r>
              <a:rPr lang="it-IT" sz="2200" dirty="0" err="1">
                <a:latin typeface="+mj-lt"/>
              </a:rPr>
              <a:t>femminicidio</a:t>
            </a:r>
            <a:r>
              <a:rPr lang="it-IT" sz="2200" dirty="0">
                <a:latin typeface="+mj-lt"/>
              </a:rPr>
              <a:t>, vogliamo dire </a:t>
            </a:r>
            <a:r>
              <a:rPr lang="it-IT" sz="2200" dirty="0" smtClean="0">
                <a:latin typeface="+mj-lt"/>
              </a:rPr>
              <a:t>NO </a:t>
            </a:r>
            <a:r>
              <a:rPr lang="it-IT" sz="2200" dirty="0">
                <a:latin typeface="+mj-lt"/>
              </a:rPr>
              <a:t>per Melania,  per Sara, per </a:t>
            </a:r>
            <a:r>
              <a:rPr lang="it-IT" sz="2200" dirty="0" err="1">
                <a:latin typeface="+mj-lt"/>
              </a:rPr>
              <a:t>Vania</a:t>
            </a:r>
            <a:r>
              <a:rPr lang="it-IT" sz="2200" dirty="0">
                <a:latin typeface="+mj-lt"/>
              </a:rPr>
              <a:t>, per Lucia, per </a:t>
            </a:r>
            <a:r>
              <a:rPr lang="it-IT" sz="2200" dirty="0" err="1">
                <a:latin typeface="+mj-lt"/>
              </a:rPr>
              <a:t>Gessica</a:t>
            </a:r>
            <a:r>
              <a:rPr lang="it-IT" sz="2200" dirty="0">
                <a:latin typeface="+mj-lt"/>
              </a:rPr>
              <a:t>, per </a:t>
            </a:r>
            <a:r>
              <a:rPr lang="it-IT" sz="2200" dirty="0" smtClean="0">
                <a:latin typeface="+mj-lt"/>
              </a:rPr>
              <a:t>Vanessa, per Elisabeth, strangolata ed affogata in una pentola d’acqua bollente dal padre dei suoi figli;  per Fabiana e per Stefania, accoltellate dai loro fidanzati; per Giulia, brutalmente martoriata ed  uccisa con un bastone dal marito e per ogni donna tradita, abusata,  sfruttata,  ingannata, sfregiata, ferita, uccisa.</a:t>
            </a:r>
          </a:p>
          <a:p>
            <a:pPr algn="just">
              <a:buNone/>
            </a:pPr>
            <a:endParaRPr lang="it-IT" sz="2000" dirty="0" smtClean="0">
              <a:latin typeface="+mj-lt"/>
            </a:endParaRPr>
          </a:p>
          <a:p>
            <a:endParaRPr lang="it-IT" sz="1600" dirty="0" smtClean="0">
              <a:latin typeface="Californian FB" pitchFamily="18" charset="0"/>
            </a:endParaRPr>
          </a:p>
          <a:p>
            <a:endParaRPr lang="it-IT" sz="16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1000100" y="3786190"/>
            <a:ext cx="6500858" cy="2698037"/>
          </a:xfrm>
          <a:prstGeom prst="rect">
            <a:avLst/>
          </a:prstGeom>
          <a:ln w="88900" cap="sq" cmpd="thickThin">
            <a:solidFill>
              <a:schemeClr val="accent1"/>
            </a:solid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653529542"/>
      </p:ext>
    </p:extLst>
  </p:cSld>
  <p:clrMapOvr>
    <a:masterClrMapping/>
  </p:clrMapOvr>
  <mc:AlternateContent xmlns:mc="http://schemas.openxmlformats.org/markup-compatibility/2006">
    <mc:Choice xmlns:p14="http://schemas.microsoft.com/office/powerpoint/2010/main" xmlns="" Requires="p14">
      <p:transition spd="slow" p14:dur="3000" advClick="0" advTm="0">
        <p14:switch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wipe(down)">
                                      <p:cBhvr>
                                        <p:cTn id="12" dur="580">
                                          <p:stCondLst>
                                            <p:cond delay="0"/>
                                          </p:stCondLst>
                                        </p:cTn>
                                        <p:tgtEl>
                                          <p:spTgt spid="6146"/>
                                        </p:tgtEl>
                                      </p:cBhvr>
                                    </p:animEffect>
                                    <p:anim calcmode="lin" valueType="num">
                                      <p:cBhvr>
                                        <p:cTn id="13"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18" dur="26">
                                          <p:stCondLst>
                                            <p:cond delay="650"/>
                                          </p:stCondLst>
                                        </p:cTn>
                                        <p:tgtEl>
                                          <p:spTgt spid="6146"/>
                                        </p:tgtEl>
                                      </p:cBhvr>
                                      <p:to x="100000" y="60000"/>
                                    </p:animScale>
                                    <p:animScale>
                                      <p:cBhvr>
                                        <p:cTn id="19" dur="166" decel="50000">
                                          <p:stCondLst>
                                            <p:cond delay="676"/>
                                          </p:stCondLst>
                                        </p:cTn>
                                        <p:tgtEl>
                                          <p:spTgt spid="6146"/>
                                        </p:tgtEl>
                                      </p:cBhvr>
                                      <p:to x="100000" y="100000"/>
                                    </p:animScale>
                                    <p:animScale>
                                      <p:cBhvr>
                                        <p:cTn id="20" dur="26">
                                          <p:stCondLst>
                                            <p:cond delay="1312"/>
                                          </p:stCondLst>
                                        </p:cTn>
                                        <p:tgtEl>
                                          <p:spTgt spid="6146"/>
                                        </p:tgtEl>
                                      </p:cBhvr>
                                      <p:to x="100000" y="80000"/>
                                    </p:animScale>
                                    <p:animScale>
                                      <p:cBhvr>
                                        <p:cTn id="21" dur="166" decel="50000">
                                          <p:stCondLst>
                                            <p:cond delay="1338"/>
                                          </p:stCondLst>
                                        </p:cTn>
                                        <p:tgtEl>
                                          <p:spTgt spid="6146"/>
                                        </p:tgtEl>
                                      </p:cBhvr>
                                      <p:to x="100000" y="100000"/>
                                    </p:animScale>
                                    <p:animScale>
                                      <p:cBhvr>
                                        <p:cTn id="22" dur="26">
                                          <p:stCondLst>
                                            <p:cond delay="1642"/>
                                          </p:stCondLst>
                                        </p:cTn>
                                        <p:tgtEl>
                                          <p:spTgt spid="6146"/>
                                        </p:tgtEl>
                                      </p:cBhvr>
                                      <p:to x="100000" y="90000"/>
                                    </p:animScale>
                                    <p:animScale>
                                      <p:cBhvr>
                                        <p:cTn id="23" dur="166" decel="50000">
                                          <p:stCondLst>
                                            <p:cond delay="1668"/>
                                          </p:stCondLst>
                                        </p:cTn>
                                        <p:tgtEl>
                                          <p:spTgt spid="6146"/>
                                        </p:tgtEl>
                                      </p:cBhvr>
                                      <p:to x="100000" y="100000"/>
                                    </p:animScale>
                                    <p:animScale>
                                      <p:cBhvr>
                                        <p:cTn id="24" dur="26">
                                          <p:stCondLst>
                                            <p:cond delay="1808"/>
                                          </p:stCondLst>
                                        </p:cTn>
                                        <p:tgtEl>
                                          <p:spTgt spid="6146"/>
                                        </p:tgtEl>
                                      </p:cBhvr>
                                      <p:to x="100000" y="95000"/>
                                    </p:animScale>
                                    <p:animScale>
                                      <p:cBhvr>
                                        <p:cTn id="25" dur="166" decel="50000">
                                          <p:stCondLst>
                                            <p:cond delay="1834"/>
                                          </p:stCondLst>
                                        </p:cTn>
                                        <p:tgtEl>
                                          <p:spTgt spid="614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11560" y="548680"/>
            <a:ext cx="7467600" cy="4873752"/>
          </a:xfrm>
        </p:spPr>
        <p:txBody>
          <a:bodyPr>
            <a:normAutofit/>
          </a:bodyPr>
          <a:lstStyle/>
          <a:p>
            <a:pPr algn="just"/>
            <a:r>
              <a:rPr lang="it-IT" dirty="0"/>
              <a:t>Vogliamo dire basta  per </a:t>
            </a:r>
            <a:r>
              <a:rPr lang="it-IT" dirty="0" smtClean="0"/>
              <a:t>tutte </a:t>
            </a:r>
            <a:r>
              <a:rPr lang="it-IT" dirty="0"/>
              <a:t>le donne del mondo  </a:t>
            </a:r>
            <a:r>
              <a:rPr lang="it-IT" dirty="0" err="1"/>
              <a:t>affinchè</a:t>
            </a:r>
            <a:r>
              <a:rPr lang="it-IT" dirty="0"/>
              <a:t> non solo il 25 Novembre, ma tutti i giorni vengano difese, protette tutelate e non esista mai più un Paese dove la donna muore per mano di un uomo.</a:t>
            </a: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1000100" y="2786058"/>
            <a:ext cx="6357982" cy="3643338"/>
          </a:xfrm>
          <a:prstGeom prst="rect">
            <a:avLst/>
          </a:prstGeom>
          <a:ln w="88900" cap="sq" cmpd="thickThin">
            <a:solidFill>
              <a:schemeClr val="accent1"/>
            </a:solid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2972279338"/>
      </p:ext>
    </p:extLst>
  </p:cSld>
  <p:clrMapOvr>
    <a:masterClrMapping/>
  </p:clrMapOvr>
  <mc:AlternateContent xmlns:mc="http://schemas.openxmlformats.org/markup-compatibility/2006">
    <mc:Choice xmlns:p14="http://schemas.microsoft.com/office/powerpoint/2010/main" xmlns="" Requires="p14">
      <p:transition spd="slow"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361</TotalTime>
  <Words>611</Words>
  <Application>Microsoft Office PowerPoint</Application>
  <PresentationFormat>Presentazione su schermo (4:3)</PresentationFormat>
  <Paragraphs>47</Paragraphs>
  <Slides>9</Slides>
  <Notes>2</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Loggia</vt:lpstr>
      <vt:lpstr>Diapositiva 1</vt:lpstr>
      <vt:lpstr>Diapositiva 2</vt:lpstr>
      <vt:lpstr> . </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Prodotti Agricoli</dc:title>
  <dc:creator>Vinci</dc:creator>
  <cp:lastModifiedBy>Doc</cp:lastModifiedBy>
  <cp:revision>64</cp:revision>
  <dcterms:created xsi:type="dcterms:W3CDTF">2017-01-21T15:49:17Z</dcterms:created>
  <dcterms:modified xsi:type="dcterms:W3CDTF">2017-11-09T11:42:56Z</dcterms:modified>
</cp:coreProperties>
</file>